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0" r:id="rId1"/>
    <p:sldMasterId id="2147483668" r:id="rId2"/>
  </p:sldMasterIdLst>
  <p:notesMasterIdLst>
    <p:notesMasterId r:id="rId30"/>
  </p:notesMasterIdLst>
  <p:sldIdLst>
    <p:sldId id="256" r:id="rId3"/>
    <p:sldId id="257" r:id="rId4"/>
    <p:sldId id="296" r:id="rId5"/>
    <p:sldId id="293" r:id="rId6"/>
    <p:sldId id="294" r:id="rId7"/>
    <p:sldId id="291" r:id="rId8"/>
    <p:sldId id="295" r:id="rId9"/>
    <p:sldId id="260" r:id="rId10"/>
    <p:sldId id="261" r:id="rId11"/>
    <p:sldId id="262" r:id="rId12"/>
    <p:sldId id="263" r:id="rId13"/>
    <p:sldId id="264" r:id="rId14"/>
    <p:sldId id="307" r:id="rId15"/>
    <p:sldId id="297" r:id="rId16"/>
    <p:sldId id="303" r:id="rId17"/>
    <p:sldId id="302" r:id="rId18"/>
    <p:sldId id="308" r:id="rId19"/>
    <p:sldId id="309" r:id="rId20"/>
    <p:sldId id="311" r:id="rId21"/>
    <p:sldId id="310" r:id="rId22"/>
    <p:sldId id="271" r:id="rId23"/>
    <p:sldId id="272" r:id="rId24"/>
    <p:sldId id="275" r:id="rId25"/>
    <p:sldId id="274" r:id="rId26"/>
    <p:sldId id="265" r:id="rId27"/>
    <p:sldId id="266" r:id="rId28"/>
    <p:sldId id="298"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238" autoAdjust="0"/>
    <p:restoredTop sz="94698" autoAdjust="0"/>
  </p:normalViewPr>
  <p:slideViewPr>
    <p:cSldViewPr snapToGrid="0">
      <p:cViewPr varScale="1">
        <p:scale>
          <a:sx n="55" d="100"/>
          <a:sy n="55" d="100"/>
        </p:scale>
        <p:origin x="108" y="73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591C81-631E-4525-B26C-576B5558F95E}" type="datetimeFigureOut">
              <a:rPr lang="en-US" smtClean="0"/>
              <a:t>1/4/2021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9F3A31-DB93-42D0-9D59-1983DEF4932C}" type="slidenum">
              <a:rPr lang="en-US" smtClean="0"/>
              <a:t>‹#›</a:t>
            </a:fld>
            <a:endParaRPr lang="en-US"/>
          </a:p>
        </p:txBody>
      </p:sp>
    </p:spTree>
    <p:extLst>
      <p:ext uri="{BB962C8B-B14F-4D97-AF65-F5344CB8AC3E}">
        <p14:creationId xmlns:p14="http://schemas.microsoft.com/office/powerpoint/2010/main" val="20080728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9F3A31-DB93-42D0-9D59-1983DEF4932C}" type="slidenum">
              <a:rPr lang="en-US" smtClean="0"/>
              <a:t>12</a:t>
            </a:fld>
            <a:endParaRPr lang="en-US"/>
          </a:p>
        </p:txBody>
      </p:sp>
    </p:spTree>
    <p:extLst>
      <p:ext uri="{BB962C8B-B14F-4D97-AF65-F5344CB8AC3E}">
        <p14:creationId xmlns:p14="http://schemas.microsoft.com/office/powerpoint/2010/main" val="77207103"/>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02337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97479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892792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35782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71556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B61BEF0D-F0BB-DE4B-95CE-6DB70DBA9567}" type="datetimeFigureOut">
              <a:rPr lang="en-US" smtClean="0"/>
              <a:pPr/>
              <a:t>1/4/2021</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9751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48840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66548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63706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60620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1/4/2021</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80986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1/4/2021</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75984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12.xml"/><Relationship Id="rId5" Type="http://schemas.openxmlformats.org/officeDocument/2006/relationships/image" Target="../media/image3.png"/><Relationship Id="rId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B61BEF0D-F0BB-DE4B-95CE-6DB70DBA9567}" type="datetimeFigureOut">
              <a:rPr lang="en-US" smtClean="0"/>
              <a:pPr/>
              <a:t>1/4/2021</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41016066"/>
      </p:ext>
    </p:extLst>
  </p:cSld>
  <p:clrMap bg1="lt1" tx1="dk1" bg2="lt2" tx2="dk2" accent1="accent1" accent2="accent2" accent3="accent3" accent4="accent4" accent5="accent5" accent6="accent6" hlink="hlink" folHlink="folHlink"/>
  <p:sldLayoutIdLst>
    <p:sldLayoutId id="2147483669" r:id="rId1"/>
    <p:sldLayoutId id="2147483681"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B61BEF0D-F0BB-DE4B-95CE-6DB70DBA9567}" type="datetimeFigureOut">
              <a:rPr lang="en-US" smtClean="0"/>
              <a:pPr/>
              <a:t>1/4/2021</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13036390"/>
      </p:ext>
    </p:extLst>
  </p:cSld>
  <p:clrMap bg1="lt1" tx1="dk1" bg2="lt2" tx2="dk2" accent1="accent1" accent2="accent2" accent3="accent3" accent4="accent4" accent5="accent5" accent6="accent6" hlink="hlink" folHlink="folHlink"/>
  <p:sldLayoutIdLst>
    <p:sldLayoutId id="2147483670" r:id="rId1"/>
  </p:sldLayoutIdLst>
  <p:txStyles>
    <p:titleStyle>
      <a:lvl1pPr algn="l" defTabSz="914400" rtl="0" eaLnBrk="1" latinLnBrk="0" hangingPunct="1">
        <a:lnSpc>
          <a:spcPct val="90000"/>
        </a:lnSpc>
        <a:spcBef>
          <a:spcPct val="0"/>
        </a:spcBef>
        <a:buNone/>
        <a:defRPr sz="5400" kern="1200" cap="all" baseline="0">
          <a:blipFill>
            <a:blip r:embed="rId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7.gif"/><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Communication%20Assignment%20Responses.xlsx"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6.svg"/></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2.xml"/><Relationship Id="rId1" Type="http://schemas.openxmlformats.org/officeDocument/2006/relationships/video" Target="https://www.youtube.com/embed/d2xvkJsPMB8"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1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Communication Process</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7383249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9C8D586-1ECD-4981-BED2-97336112C0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999"/>
          </a:xfrm>
          <a:prstGeom prst="rect">
            <a:avLst/>
          </a:prstGeom>
          <a:blipFill dpi="0" rotWithShape="1">
            <a:blip r:embed="rId2">
              <a:alphaModFix amt="60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00801" y="263235"/>
            <a:ext cx="5299586" cy="867650"/>
          </a:xfrm>
          <a:ln>
            <a:noFill/>
          </a:ln>
        </p:spPr>
        <p:txBody>
          <a:bodyPr>
            <a:normAutofit/>
          </a:bodyPr>
          <a:lstStyle/>
          <a:p>
            <a:r>
              <a:rPr lang="en-US" sz="4000" dirty="0"/>
              <a:t>Oral Communication</a:t>
            </a:r>
          </a:p>
        </p:txBody>
      </p:sp>
      <p:pic>
        <p:nvPicPr>
          <p:cNvPr id="10242" name="Picture 2" descr="http://blog.adambabcock.com/wp-content/uploads/2013/03/student-23820_640-400x329.png"/>
          <p:cNvPicPr>
            <a:picLocks noChangeAspect="1" noChangeArrowheads="1"/>
          </p:cNvPicPr>
          <p:nvPr/>
        </p:nvPicPr>
        <p:blipFill rotWithShape="1">
          <a:blip r:embed="rId3"/>
          <a:srcRect l="13285" r="13958"/>
          <a:stretch/>
        </p:blipFill>
        <p:spPr bwMode="auto">
          <a:xfrm>
            <a:off x="1" y="10"/>
            <a:ext cx="6066502" cy="6857989"/>
          </a:xfrm>
          <a:prstGeom prst="rect">
            <a:avLst/>
          </a:prstGeom>
          <a:noFill/>
        </p:spPr>
      </p:pic>
      <p:sp>
        <p:nvSpPr>
          <p:cNvPr id="3" name="Content Placeholder 2"/>
          <p:cNvSpPr>
            <a:spLocks noGrp="1"/>
          </p:cNvSpPr>
          <p:nvPr>
            <p:ph idx="1"/>
          </p:nvPr>
        </p:nvSpPr>
        <p:spPr>
          <a:xfrm>
            <a:off x="6400801" y="1053240"/>
            <a:ext cx="5666703" cy="5254086"/>
          </a:xfrm>
        </p:spPr>
        <p:txBody>
          <a:bodyPr>
            <a:noAutofit/>
          </a:bodyPr>
          <a:lstStyle/>
          <a:p>
            <a:pPr>
              <a:spcBef>
                <a:spcPts val="0"/>
              </a:spcBef>
              <a:spcAft>
                <a:spcPts val="600"/>
              </a:spcAft>
            </a:pPr>
            <a:r>
              <a:rPr lang="en-US" sz="2400" dirty="0"/>
              <a:t>Phone calls</a:t>
            </a:r>
          </a:p>
          <a:p>
            <a:pPr>
              <a:spcBef>
                <a:spcPts val="0"/>
              </a:spcBef>
              <a:spcAft>
                <a:spcPts val="600"/>
              </a:spcAft>
            </a:pPr>
            <a:r>
              <a:rPr lang="en-US" sz="2400" dirty="0"/>
              <a:t>Meetings – group or individual</a:t>
            </a:r>
          </a:p>
          <a:p>
            <a:pPr>
              <a:spcBef>
                <a:spcPts val="0"/>
              </a:spcBef>
              <a:spcAft>
                <a:spcPts val="600"/>
              </a:spcAft>
            </a:pPr>
            <a:r>
              <a:rPr lang="en-US" sz="2400" dirty="0"/>
              <a:t>Presentations</a:t>
            </a:r>
          </a:p>
          <a:p>
            <a:pPr>
              <a:spcBef>
                <a:spcPts val="0"/>
              </a:spcBef>
              <a:spcAft>
                <a:spcPts val="600"/>
              </a:spcAft>
            </a:pPr>
            <a:r>
              <a:rPr lang="en-US" sz="2400" dirty="0"/>
              <a:t>Group Brainstorming activities</a:t>
            </a:r>
          </a:p>
          <a:p>
            <a:pPr lvl="1">
              <a:spcBef>
                <a:spcPts val="0"/>
              </a:spcBef>
              <a:spcAft>
                <a:spcPts val="600"/>
              </a:spcAft>
            </a:pPr>
            <a:r>
              <a:rPr lang="en-US" sz="2400" b="1" dirty="0">
                <a:solidFill>
                  <a:srgbClr val="FF0000"/>
                </a:solidFill>
              </a:rPr>
              <a:t>Brainstorming</a:t>
            </a:r>
            <a:r>
              <a:rPr lang="en-US" sz="2400" dirty="0"/>
              <a:t>:  group discussion technique used to generate as many ideas as possible</a:t>
            </a:r>
          </a:p>
          <a:p>
            <a:pPr lvl="1">
              <a:spcBef>
                <a:spcPts val="0"/>
              </a:spcBef>
              <a:spcAft>
                <a:spcPts val="600"/>
              </a:spcAft>
            </a:pPr>
            <a:r>
              <a:rPr lang="en-US" sz="2200" b="1" dirty="0">
                <a:solidFill>
                  <a:srgbClr val="FF0000"/>
                </a:solidFill>
              </a:rPr>
              <a:t>Focus Groups: </a:t>
            </a:r>
            <a:r>
              <a:rPr lang="en-US" sz="2400" dirty="0"/>
              <a:t>group interview involving a small number of similar people </a:t>
            </a:r>
            <a:endParaRPr lang="en-US" sz="2200" dirty="0"/>
          </a:p>
          <a:p>
            <a:pPr>
              <a:spcBef>
                <a:spcPts val="0"/>
              </a:spcBef>
              <a:spcAft>
                <a:spcPts val="600"/>
              </a:spcAft>
            </a:pPr>
            <a:r>
              <a:rPr lang="en-US" sz="2400" dirty="0"/>
              <a:t>Providing instruction on tasks/duties</a:t>
            </a:r>
          </a:p>
          <a:p>
            <a:pPr>
              <a:spcBef>
                <a:spcPts val="0"/>
              </a:spcBef>
              <a:spcAft>
                <a:spcPts val="600"/>
              </a:spcAft>
            </a:pPr>
            <a:r>
              <a:rPr lang="en-US" sz="2400" dirty="0"/>
              <a:t>Formal – prepared and structured meetings</a:t>
            </a:r>
            <a:endParaRPr lang="en-US" sz="2200" dirty="0"/>
          </a:p>
          <a:p>
            <a:pPr>
              <a:spcBef>
                <a:spcPts val="0"/>
              </a:spcBef>
              <a:spcAft>
                <a:spcPts val="600"/>
              </a:spcAft>
            </a:pPr>
            <a:r>
              <a:rPr lang="en-US" sz="2400" dirty="0"/>
              <a:t>Informal discussions – happens by chance</a:t>
            </a:r>
          </a:p>
          <a:p>
            <a:pPr>
              <a:spcBef>
                <a:spcPts val="0"/>
              </a:spcBef>
              <a:spcAft>
                <a:spcPts val="600"/>
              </a:spcAft>
            </a:pPr>
            <a:endParaRPr lang="en-US" sz="2400" dirty="0"/>
          </a:p>
          <a:p>
            <a:pPr>
              <a:spcBef>
                <a:spcPts val="0"/>
              </a:spcBef>
              <a:spcAft>
                <a:spcPts val="600"/>
              </a:spcAft>
            </a:pPr>
            <a:endParaRPr lang="en-US" sz="2400" dirty="0"/>
          </a:p>
          <a:p>
            <a:pPr>
              <a:spcBef>
                <a:spcPts val="0"/>
              </a:spcBef>
              <a:spcAft>
                <a:spcPts val="600"/>
              </a:spcAft>
            </a:pPr>
            <a:endParaRPr lang="en-US" sz="2400" dirty="0"/>
          </a:p>
          <a:p>
            <a:pPr>
              <a:spcBef>
                <a:spcPts val="0"/>
              </a:spcBef>
              <a:spcAft>
                <a:spcPts val="600"/>
              </a:spcAft>
            </a:pPr>
            <a:endParaRPr lang="en-US" sz="2400" dirty="0"/>
          </a:p>
          <a:p>
            <a:pPr>
              <a:spcBef>
                <a:spcPts val="0"/>
              </a:spcBef>
              <a:spcAft>
                <a:spcPts val="600"/>
              </a:spcAft>
            </a:pPr>
            <a:endParaRPr lang="en-US" sz="2400" dirty="0"/>
          </a:p>
        </p:txBody>
      </p:sp>
      <p:grpSp>
        <p:nvGrpSpPr>
          <p:cNvPr id="73" name="Group 72">
            <a:extLst>
              <a:ext uri="{FF2B5EF4-FFF2-40B4-BE49-F238E27FC236}">
                <a16:creationId xmlns:a16="http://schemas.microsoft.com/office/drawing/2014/main" id="{AF001A23-2767-4A31-BD30-56112DE9527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74" name="Oval 73">
              <a:extLst>
                <a:ext uri="{FF2B5EF4-FFF2-40B4-BE49-F238E27FC236}">
                  <a16:creationId xmlns:a16="http://schemas.microsoft.com/office/drawing/2014/main" id="{C6BD30CE-7C6B-4C5B-8206-2A912062D6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75" name="Oval 74">
              <a:extLst>
                <a:ext uri="{FF2B5EF4-FFF2-40B4-BE49-F238E27FC236}">
                  <a16:creationId xmlns:a16="http://schemas.microsoft.com/office/drawing/2014/main" id="{7FA45EC6-AD58-4CAF-846D-46D82B614D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873522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down)">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down)">
                                      <p:cBhvr>
                                        <p:cTn id="16" dur="500"/>
                                        <p:tgtEl>
                                          <p:spTgt spid="3">
                                            <p:txEl>
                                              <p:pRg st="2" end="2"/>
                                            </p:txEl>
                                          </p:spTgt>
                                        </p:tgtEl>
                                      </p:cBhvr>
                                    </p:animEffect>
                                  </p:childTnLst>
                                </p:cTn>
                              </p:par>
                            </p:childTnLst>
                          </p:cTn>
                        </p:par>
                        <p:par>
                          <p:cTn id="17" fill="hold">
                            <p:stCondLst>
                              <p:cond delay="500"/>
                            </p:stCondLst>
                            <p:childTnLst>
                              <p:par>
                                <p:cTn id="18" presetID="22" presetClass="entr" presetSubtype="4" fill="hold" grpId="0"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down)">
                                      <p:cBhvr>
                                        <p:cTn id="20" dur="500"/>
                                        <p:tgtEl>
                                          <p:spTgt spid="3">
                                            <p:txEl>
                                              <p:pRg st="3" end="3"/>
                                            </p:txEl>
                                          </p:spTgt>
                                        </p:tgtEl>
                                      </p:cBhvr>
                                    </p:animEffect>
                                  </p:childTnLst>
                                </p:cTn>
                              </p:par>
                            </p:childTnLst>
                          </p:cTn>
                        </p:par>
                        <p:par>
                          <p:cTn id="21" fill="hold">
                            <p:stCondLst>
                              <p:cond delay="1000"/>
                            </p:stCondLst>
                            <p:childTnLst>
                              <p:par>
                                <p:cTn id="22" presetID="22" presetClass="entr" presetSubtype="4" fill="hold" grpId="0"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down)">
                                      <p:cBhvr>
                                        <p:cTn id="24" dur="5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wipe(down)">
                                      <p:cBhvr>
                                        <p:cTn id="29" dur="500"/>
                                        <p:tgtEl>
                                          <p:spTgt spid="3">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wipe(down)">
                                      <p:cBhvr>
                                        <p:cTn id="34" dur="500"/>
                                        <p:tgtEl>
                                          <p:spTgt spid="3">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wipe(down)">
                                      <p:cBhvr>
                                        <p:cTn id="39" dur="500"/>
                                        <p:tgtEl>
                                          <p:spTgt spid="3">
                                            <p:txEl>
                                              <p:pRg st="7" end="7"/>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wipe(down)">
                                      <p:cBhvr>
                                        <p:cTn id="44"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7984" y="347634"/>
            <a:ext cx="5292315" cy="1637730"/>
          </a:xfrm>
        </p:spPr>
        <p:txBody>
          <a:bodyPr>
            <a:normAutofit/>
          </a:bodyPr>
          <a:lstStyle/>
          <a:p>
            <a:r>
              <a:rPr lang="en-US" sz="4400" dirty="0"/>
              <a:t>Written Communication</a:t>
            </a:r>
          </a:p>
        </p:txBody>
      </p:sp>
      <p:sp>
        <p:nvSpPr>
          <p:cNvPr id="3" name="Content Placeholder 2"/>
          <p:cNvSpPr>
            <a:spLocks noGrp="1"/>
          </p:cNvSpPr>
          <p:nvPr>
            <p:ph idx="1"/>
          </p:nvPr>
        </p:nvSpPr>
        <p:spPr>
          <a:xfrm>
            <a:off x="507984" y="1632204"/>
            <a:ext cx="5412518" cy="3593592"/>
          </a:xfrm>
        </p:spPr>
        <p:txBody>
          <a:bodyPr>
            <a:noAutofit/>
          </a:bodyPr>
          <a:lstStyle/>
          <a:p>
            <a:r>
              <a:rPr lang="en-US" sz="2400" dirty="0"/>
              <a:t>Topic :   Written Communication:   </a:t>
            </a:r>
          </a:p>
          <a:p>
            <a:pPr lvl="1"/>
            <a:r>
              <a:rPr lang="en-US" sz="2400" dirty="0"/>
              <a:t>In groups of 4, brainstorm for 2 minutes and list as many forms of written communication methods employees/managers will engage in that you can think of?</a:t>
            </a:r>
          </a:p>
          <a:p>
            <a:r>
              <a:rPr lang="en-US" sz="2400" dirty="0"/>
              <a:t>Complete the Group Discussion Form as you discuss (handed in)</a:t>
            </a:r>
          </a:p>
          <a:p>
            <a:r>
              <a:rPr lang="en-US" sz="2400" b="1" dirty="0"/>
              <a:t>Select a Reporter:  Select the person who is the oldest.</a:t>
            </a:r>
          </a:p>
          <a:p>
            <a:r>
              <a:rPr lang="en-US" sz="2400" dirty="0"/>
              <a:t>Share your Ideas (instructor will add your ideas below)</a:t>
            </a:r>
          </a:p>
          <a:p>
            <a:endParaRPr lang="en-US" sz="2400" dirty="0"/>
          </a:p>
          <a:p>
            <a:endParaRPr lang="en-US" sz="2400" dirty="0"/>
          </a:p>
        </p:txBody>
      </p:sp>
      <p:pic>
        <p:nvPicPr>
          <p:cNvPr id="9218" name="Picture 2" descr="http://wikieducator.org/images/thumb/c/c6/Writ.jpg/300px-Writ.jpg"/>
          <p:cNvPicPr>
            <a:picLocks noChangeAspect="1" noChangeArrowheads="1"/>
          </p:cNvPicPr>
          <p:nvPr/>
        </p:nvPicPr>
        <p:blipFill rotWithShape="1">
          <a:blip r:embed="rId2"/>
          <a:srcRect r="17294" b="-1"/>
          <a:stretch/>
        </p:blipFill>
        <p:spPr bwMode="auto">
          <a:xfrm>
            <a:off x="5913124" y="10"/>
            <a:ext cx="6278877" cy="6857990"/>
          </a:xfrm>
          <a:custGeom>
            <a:avLst/>
            <a:gdLst/>
            <a:ahLst/>
            <a:cxnLst/>
            <a:rect l="l" t="t" r="r" b="b"/>
            <a:pathLst>
              <a:path w="6278877" h="6858000">
                <a:moveTo>
                  <a:pt x="45571" y="0"/>
                </a:moveTo>
                <a:lnTo>
                  <a:pt x="6278877" y="0"/>
                </a:lnTo>
                <a:lnTo>
                  <a:pt x="6278877" y="6858000"/>
                </a:lnTo>
                <a:lnTo>
                  <a:pt x="3292307" y="6858000"/>
                </a:lnTo>
                <a:lnTo>
                  <a:pt x="3181525" y="6786980"/>
                </a:lnTo>
                <a:cubicBezTo>
                  <a:pt x="1262020" y="5490189"/>
                  <a:pt x="0" y="3294101"/>
                  <a:pt x="0" y="803252"/>
                </a:cubicBezTo>
                <a:cubicBezTo>
                  <a:pt x="0" y="554167"/>
                  <a:pt x="12619" y="308030"/>
                  <a:pt x="37255" y="65445"/>
                </a:cubicBezTo>
                <a:close/>
              </a:path>
            </a:pathLst>
          </a:custGeom>
          <a:noFill/>
        </p:spPr>
      </p:pic>
      <p:sp>
        <p:nvSpPr>
          <p:cNvPr id="71" name="Freeform: Shape 70">
            <a:extLst>
              <a:ext uri="{FF2B5EF4-FFF2-40B4-BE49-F238E27FC236}">
                <a16:creationId xmlns:a16="http://schemas.microsoft.com/office/drawing/2014/main" id="{484E34F7-E155-426C-A88E-8AEA6CF3F7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13123" y="0"/>
            <a:ext cx="6278877" cy="6858000"/>
          </a:xfrm>
          <a:custGeom>
            <a:avLst/>
            <a:gdLst>
              <a:gd name="connsiteX0" fmla="*/ 45571 w 6278877"/>
              <a:gd name="connsiteY0" fmla="*/ 0 h 6858000"/>
              <a:gd name="connsiteX1" fmla="*/ 6278877 w 6278877"/>
              <a:gd name="connsiteY1" fmla="*/ 0 h 6858000"/>
              <a:gd name="connsiteX2" fmla="*/ 6278877 w 6278877"/>
              <a:gd name="connsiteY2" fmla="*/ 6858000 h 6858000"/>
              <a:gd name="connsiteX3" fmla="*/ 3292307 w 6278877"/>
              <a:gd name="connsiteY3" fmla="*/ 6858000 h 6858000"/>
              <a:gd name="connsiteX4" fmla="*/ 3181525 w 6278877"/>
              <a:gd name="connsiteY4" fmla="*/ 6786980 h 6858000"/>
              <a:gd name="connsiteX5" fmla="*/ 0 w 6278877"/>
              <a:gd name="connsiteY5" fmla="*/ 803252 h 6858000"/>
              <a:gd name="connsiteX6" fmla="*/ 37255 w 6278877"/>
              <a:gd name="connsiteY6" fmla="*/ 654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7" h="6858000">
                <a:moveTo>
                  <a:pt x="45571" y="0"/>
                </a:moveTo>
                <a:lnTo>
                  <a:pt x="6278877" y="0"/>
                </a:lnTo>
                <a:lnTo>
                  <a:pt x="6278877" y="6858000"/>
                </a:lnTo>
                <a:lnTo>
                  <a:pt x="3292307" y="6858000"/>
                </a:lnTo>
                <a:lnTo>
                  <a:pt x="3181525" y="6786980"/>
                </a:lnTo>
                <a:cubicBezTo>
                  <a:pt x="1262020" y="5490189"/>
                  <a:pt x="0" y="3294101"/>
                  <a:pt x="0" y="803252"/>
                </a:cubicBezTo>
                <a:cubicBezTo>
                  <a:pt x="0" y="554167"/>
                  <a:pt x="12619" y="308030"/>
                  <a:pt x="37255" y="65445"/>
                </a:cubicBezTo>
                <a:close/>
              </a:path>
            </a:pathLst>
          </a:custGeom>
          <a:blipFill dpi="0" rotWithShape="1">
            <a:blip r:embed="rId3">
              <a:alphaModFix amt="30000"/>
              <a:duotone>
                <a:prstClr val="black"/>
                <a:schemeClr val="accent1">
                  <a:tint val="45000"/>
                  <a:satMod val="400000"/>
                </a:schemeClr>
              </a:duotone>
              <a:extLst>
                <a:ext uri="{BEBA8EAE-BF5A-486C-A8C5-ECC9F3942E4B}">
                  <a14:imgProps xmlns:a14="http://schemas.microsoft.com/office/drawing/2010/main">
                    <a14:imgLayer r:embed="rId4">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730299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down)">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down)">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1C7FF924-8DA0-4BE9-8C7E-095B0EC13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6502" y="0"/>
            <a:ext cx="6125497"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00800" y="484632"/>
            <a:ext cx="5299586" cy="1609344"/>
          </a:xfrm>
          <a:ln>
            <a:noFill/>
          </a:ln>
        </p:spPr>
        <p:txBody>
          <a:bodyPr>
            <a:normAutofit/>
          </a:bodyPr>
          <a:lstStyle/>
          <a:p>
            <a:r>
              <a:rPr lang="en-US" sz="4000"/>
              <a:t>Written Communication</a:t>
            </a:r>
          </a:p>
        </p:txBody>
      </p:sp>
      <p:pic>
        <p:nvPicPr>
          <p:cNvPr id="8194" name="Picture 2" descr="http://www.kent.ac.uk/careers/pics/application-form.GIF"/>
          <p:cNvPicPr>
            <a:picLocks noChangeAspect="1" noChangeArrowheads="1"/>
          </p:cNvPicPr>
          <p:nvPr/>
        </p:nvPicPr>
        <p:blipFill>
          <a:blip r:embed="rId5"/>
          <a:stretch>
            <a:fillRect/>
          </a:stretch>
        </p:blipFill>
        <p:spPr bwMode="auto">
          <a:xfrm>
            <a:off x="633999" y="1875111"/>
            <a:ext cx="5112461" cy="3118039"/>
          </a:xfrm>
          <a:prstGeom prst="rect">
            <a:avLst/>
          </a:prstGeom>
          <a:noFill/>
        </p:spPr>
      </p:pic>
      <p:sp>
        <p:nvSpPr>
          <p:cNvPr id="3" name="Content Placeholder 2"/>
          <p:cNvSpPr>
            <a:spLocks noGrp="1"/>
          </p:cNvSpPr>
          <p:nvPr>
            <p:ph idx="1"/>
          </p:nvPr>
        </p:nvSpPr>
        <p:spPr>
          <a:xfrm>
            <a:off x="6330739" y="1875111"/>
            <a:ext cx="5299585" cy="4050792"/>
          </a:xfrm>
        </p:spPr>
        <p:txBody>
          <a:bodyPr numCol="2">
            <a:noAutofit/>
          </a:bodyPr>
          <a:lstStyle/>
          <a:p>
            <a:r>
              <a:rPr lang="en-US" sz="2400" dirty="0"/>
              <a:t>Letters</a:t>
            </a:r>
          </a:p>
          <a:p>
            <a:r>
              <a:rPr lang="en-US" sz="2400" dirty="0"/>
              <a:t>Emails</a:t>
            </a:r>
          </a:p>
          <a:p>
            <a:r>
              <a:rPr lang="en-US" sz="2400" dirty="0"/>
              <a:t>Reports</a:t>
            </a:r>
          </a:p>
          <a:p>
            <a:r>
              <a:rPr lang="en-US" sz="2400" dirty="0"/>
              <a:t>Proposals (written report)</a:t>
            </a:r>
          </a:p>
          <a:p>
            <a:r>
              <a:rPr lang="en-US" sz="2400" dirty="0"/>
              <a:t>Memos</a:t>
            </a:r>
          </a:p>
          <a:p>
            <a:r>
              <a:rPr lang="en-US" sz="2400" dirty="0"/>
              <a:t>Invoices</a:t>
            </a:r>
          </a:p>
          <a:p>
            <a:r>
              <a:rPr lang="en-US" sz="2400" dirty="0"/>
              <a:t>Pictographs (image messages)</a:t>
            </a:r>
          </a:p>
          <a:p>
            <a:endParaRPr lang="en-US" sz="2400" dirty="0"/>
          </a:p>
          <a:p>
            <a:endParaRPr lang="en-US" sz="2400" dirty="0"/>
          </a:p>
          <a:p>
            <a:endParaRPr lang="en-US" sz="2400" dirty="0"/>
          </a:p>
          <a:p>
            <a:endParaRPr lang="en-US" sz="2400" dirty="0"/>
          </a:p>
          <a:p>
            <a:endParaRPr lang="en-US" sz="2400" dirty="0"/>
          </a:p>
          <a:p>
            <a:pPr>
              <a:buNone/>
            </a:pPr>
            <a:endParaRPr lang="en-US" sz="2400" dirty="0"/>
          </a:p>
          <a:p>
            <a:r>
              <a:rPr lang="en-US" sz="2400" dirty="0"/>
              <a:t>Faxes</a:t>
            </a:r>
          </a:p>
          <a:p>
            <a:r>
              <a:rPr lang="en-US" sz="2400" dirty="0"/>
              <a:t>Bulletin Boards</a:t>
            </a:r>
          </a:p>
          <a:p>
            <a:r>
              <a:rPr lang="en-US" sz="2400" dirty="0"/>
              <a:t>Messages</a:t>
            </a:r>
          </a:p>
          <a:p>
            <a:r>
              <a:rPr lang="en-US" sz="2400" dirty="0"/>
              <a:t>Newsletters</a:t>
            </a:r>
          </a:p>
          <a:p>
            <a:r>
              <a:rPr lang="en-US" sz="2400" dirty="0"/>
              <a:t>Employee Manuals – Policy Manuals, employee handbooks etc.</a:t>
            </a:r>
          </a:p>
          <a:p>
            <a:r>
              <a:rPr lang="en-US" sz="2400" dirty="0"/>
              <a:t>News Release</a:t>
            </a:r>
          </a:p>
          <a:p>
            <a:r>
              <a:rPr lang="en-US" sz="2400" dirty="0"/>
              <a:t>Flyers/Announcements</a:t>
            </a:r>
          </a:p>
          <a:p>
            <a:endParaRPr lang="en-US" sz="2400" dirty="0"/>
          </a:p>
          <a:p>
            <a:endParaRPr lang="en-US" sz="2400" dirty="0"/>
          </a:p>
          <a:p>
            <a:endParaRPr lang="en-US" sz="2400" dirty="0"/>
          </a:p>
          <a:p>
            <a:endParaRPr lang="en-US" sz="2400" dirty="0"/>
          </a:p>
          <a:p>
            <a:endParaRPr lang="en-US" sz="2400" dirty="0"/>
          </a:p>
        </p:txBody>
      </p:sp>
      <p:grpSp>
        <p:nvGrpSpPr>
          <p:cNvPr id="73" name="Group 72">
            <a:extLst>
              <a:ext uri="{FF2B5EF4-FFF2-40B4-BE49-F238E27FC236}">
                <a16:creationId xmlns:a16="http://schemas.microsoft.com/office/drawing/2014/main" id="{5029B4A8-2CF0-48DC-B29E-F3B62EDDC44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74" name="Oval 73">
              <a:extLst>
                <a:ext uri="{FF2B5EF4-FFF2-40B4-BE49-F238E27FC236}">
                  <a16:creationId xmlns:a16="http://schemas.microsoft.com/office/drawing/2014/main" id="{F71DA811-F7AE-460D-9891-57F221994B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6">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75" name="Oval 74">
              <a:extLst>
                <a:ext uri="{FF2B5EF4-FFF2-40B4-BE49-F238E27FC236}">
                  <a16:creationId xmlns:a16="http://schemas.microsoft.com/office/drawing/2014/main" id="{3747795E-BBFD-44B4-892D-2054745A84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49566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down)">
                                      <p:cBhvr>
                                        <p:cTn id="11" dur="500"/>
                                        <p:tgtEl>
                                          <p:spTgt spid="3">
                                            <p:txEl>
                                              <p:pRg st="1" end="1"/>
                                            </p:tx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down)">
                                      <p:cBhvr>
                                        <p:cTn id="19" dur="500"/>
                                        <p:tgtEl>
                                          <p:spTgt spid="3">
                                            <p:txEl>
                                              <p:pRg st="3" end="3"/>
                                            </p:txEl>
                                          </p:spTgt>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down)">
                                      <p:cBhvr>
                                        <p:cTn id="23" dur="500"/>
                                        <p:tgtEl>
                                          <p:spTgt spid="3">
                                            <p:txEl>
                                              <p:pRg st="4" end="4"/>
                                            </p:txEl>
                                          </p:spTgt>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down)">
                                      <p:cBhvr>
                                        <p:cTn id="32" dur="500"/>
                                        <p:tgtEl>
                                          <p:spTgt spid="3">
                                            <p:txEl>
                                              <p:pRg st="6" end="6"/>
                                            </p:txEl>
                                          </p:spTgt>
                                        </p:tgtEl>
                                      </p:cBhvr>
                                    </p:animEffect>
                                  </p:childTnLst>
                                </p:cTn>
                              </p:par>
                            </p:childTnLst>
                          </p:cTn>
                        </p:par>
                        <p:par>
                          <p:cTn id="33" fill="hold">
                            <p:stCondLst>
                              <p:cond delay="500"/>
                            </p:stCondLst>
                            <p:childTnLst>
                              <p:par>
                                <p:cTn id="34" presetID="22" presetClass="entr" presetSubtype="4" fill="hold" grpId="0" nodeType="afterEffect">
                                  <p:stCondLst>
                                    <p:cond delay="0"/>
                                  </p:stCondLst>
                                  <p:childTnLst>
                                    <p:set>
                                      <p:cBhvr>
                                        <p:cTn id="35" dur="1" fill="hold">
                                          <p:stCondLst>
                                            <p:cond delay="0"/>
                                          </p:stCondLst>
                                        </p:cTn>
                                        <p:tgtEl>
                                          <p:spTgt spid="3">
                                            <p:txEl>
                                              <p:pRg st="13" end="13"/>
                                            </p:txEl>
                                          </p:spTgt>
                                        </p:tgtEl>
                                        <p:attrNameLst>
                                          <p:attrName>style.visibility</p:attrName>
                                        </p:attrNameLst>
                                      </p:cBhvr>
                                      <p:to>
                                        <p:strVal val="visible"/>
                                      </p:to>
                                    </p:set>
                                    <p:animEffect transition="in" filter="wipe(down)">
                                      <p:cBhvr>
                                        <p:cTn id="36" dur="500"/>
                                        <p:tgtEl>
                                          <p:spTgt spid="3">
                                            <p:txEl>
                                              <p:pRg st="13" end="13"/>
                                            </p:txEl>
                                          </p:spTgt>
                                        </p:tgtEl>
                                      </p:cBhvr>
                                    </p:animEffect>
                                  </p:childTnLst>
                                </p:cTn>
                              </p:par>
                            </p:childTnLst>
                          </p:cTn>
                        </p:par>
                        <p:par>
                          <p:cTn id="37" fill="hold">
                            <p:stCondLst>
                              <p:cond delay="1000"/>
                            </p:stCondLst>
                            <p:childTnLst>
                              <p:par>
                                <p:cTn id="38" presetID="22" presetClass="entr" presetSubtype="4" fill="hold" grpId="0" nodeType="afterEffect">
                                  <p:stCondLst>
                                    <p:cond delay="0"/>
                                  </p:stCondLst>
                                  <p:childTnLst>
                                    <p:set>
                                      <p:cBhvr>
                                        <p:cTn id="39" dur="1" fill="hold">
                                          <p:stCondLst>
                                            <p:cond delay="0"/>
                                          </p:stCondLst>
                                        </p:cTn>
                                        <p:tgtEl>
                                          <p:spTgt spid="3">
                                            <p:txEl>
                                              <p:pRg st="14" end="14"/>
                                            </p:txEl>
                                          </p:spTgt>
                                        </p:tgtEl>
                                        <p:attrNameLst>
                                          <p:attrName>style.visibility</p:attrName>
                                        </p:attrNameLst>
                                      </p:cBhvr>
                                      <p:to>
                                        <p:strVal val="visible"/>
                                      </p:to>
                                    </p:set>
                                    <p:animEffect transition="in" filter="wipe(down)">
                                      <p:cBhvr>
                                        <p:cTn id="40" dur="500"/>
                                        <p:tgtEl>
                                          <p:spTgt spid="3">
                                            <p:txEl>
                                              <p:pRg st="14" end="14"/>
                                            </p:txEl>
                                          </p:spTgt>
                                        </p:tgtEl>
                                      </p:cBhvr>
                                    </p:animEffect>
                                  </p:childTnLst>
                                </p:cTn>
                              </p:par>
                            </p:childTnLst>
                          </p:cTn>
                        </p:par>
                        <p:par>
                          <p:cTn id="41" fill="hold">
                            <p:stCondLst>
                              <p:cond delay="1500"/>
                            </p:stCondLst>
                            <p:childTnLst>
                              <p:par>
                                <p:cTn id="42" presetID="22" presetClass="entr" presetSubtype="4" fill="hold" grpId="0" nodeType="afterEffect">
                                  <p:stCondLst>
                                    <p:cond delay="0"/>
                                  </p:stCondLst>
                                  <p:childTnLst>
                                    <p:set>
                                      <p:cBhvr>
                                        <p:cTn id="43" dur="1" fill="hold">
                                          <p:stCondLst>
                                            <p:cond delay="0"/>
                                          </p:stCondLst>
                                        </p:cTn>
                                        <p:tgtEl>
                                          <p:spTgt spid="3">
                                            <p:txEl>
                                              <p:pRg st="15" end="15"/>
                                            </p:txEl>
                                          </p:spTgt>
                                        </p:tgtEl>
                                        <p:attrNameLst>
                                          <p:attrName>style.visibility</p:attrName>
                                        </p:attrNameLst>
                                      </p:cBhvr>
                                      <p:to>
                                        <p:strVal val="visible"/>
                                      </p:to>
                                    </p:set>
                                    <p:animEffect transition="in" filter="wipe(down)">
                                      <p:cBhvr>
                                        <p:cTn id="44" dur="500"/>
                                        <p:tgtEl>
                                          <p:spTgt spid="3">
                                            <p:txEl>
                                              <p:pRg st="15" end="15"/>
                                            </p:txEl>
                                          </p:spTgt>
                                        </p:tgtEl>
                                      </p:cBhvr>
                                    </p:animEffect>
                                  </p:childTnLst>
                                </p:cTn>
                              </p:par>
                            </p:childTnLst>
                          </p:cTn>
                        </p:par>
                        <p:par>
                          <p:cTn id="45" fill="hold">
                            <p:stCondLst>
                              <p:cond delay="2000"/>
                            </p:stCondLst>
                            <p:childTnLst>
                              <p:par>
                                <p:cTn id="46" presetID="22" presetClass="entr" presetSubtype="4" fill="hold" grpId="0" nodeType="afterEffect">
                                  <p:stCondLst>
                                    <p:cond delay="0"/>
                                  </p:stCondLst>
                                  <p:childTnLst>
                                    <p:set>
                                      <p:cBhvr>
                                        <p:cTn id="47" dur="1" fill="hold">
                                          <p:stCondLst>
                                            <p:cond delay="0"/>
                                          </p:stCondLst>
                                        </p:cTn>
                                        <p:tgtEl>
                                          <p:spTgt spid="3">
                                            <p:txEl>
                                              <p:pRg st="16" end="16"/>
                                            </p:txEl>
                                          </p:spTgt>
                                        </p:tgtEl>
                                        <p:attrNameLst>
                                          <p:attrName>style.visibility</p:attrName>
                                        </p:attrNameLst>
                                      </p:cBhvr>
                                      <p:to>
                                        <p:strVal val="visible"/>
                                      </p:to>
                                    </p:set>
                                    <p:animEffect transition="in" filter="wipe(down)">
                                      <p:cBhvr>
                                        <p:cTn id="48" dur="500"/>
                                        <p:tgtEl>
                                          <p:spTgt spid="3">
                                            <p:txEl>
                                              <p:pRg st="16" end="16"/>
                                            </p:txEl>
                                          </p:spTgt>
                                        </p:tgtEl>
                                      </p:cBhvr>
                                    </p:animEffect>
                                  </p:childTnLst>
                                </p:cTn>
                              </p:par>
                            </p:childTnLst>
                          </p:cTn>
                        </p:par>
                        <p:par>
                          <p:cTn id="49" fill="hold">
                            <p:stCondLst>
                              <p:cond delay="2500"/>
                            </p:stCondLst>
                            <p:childTnLst>
                              <p:par>
                                <p:cTn id="50" presetID="22" presetClass="entr" presetSubtype="4" fill="hold" grpId="0" nodeType="afterEffect">
                                  <p:stCondLst>
                                    <p:cond delay="0"/>
                                  </p:stCondLst>
                                  <p:childTnLst>
                                    <p:set>
                                      <p:cBhvr>
                                        <p:cTn id="51" dur="1" fill="hold">
                                          <p:stCondLst>
                                            <p:cond delay="0"/>
                                          </p:stCondLst>
                                        </p:cTn>
                                        <p:tgtEl>
                                          <p:spTgt spid="3">
                                            <p:txEl>
                                              <p:pRg st="17" end="17"/>
                                            </p:txEl>
                                          </p:spTgt>
                                        </p:tgtEl>
                                        <p:attrNameLst>
                                          <p:attrName>style.visibility</p:attrName>
                                        </p:attrNameLst>
                                      </p:cBhvr>
                                      <p:to>
                                        <p:strVal val="visible"/>
                                      </p:to>
                                    </p:set>
                                    <p:animEffect transition="in" filter="wipe(down)">
                                      <p:cBhvr>
                                        <p:cTn id="52" dur="500"/>
                                        <p:tgtEl>
                                          <p:spTgt spid="3">
                                            <p:txEl>
                                              <p:pRg st="17" end="17"/>
                                            </p:txEl>
                                          </p:spTgt>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3">
                                            <p:txEl>
                                              <p:pRg st="18" end="18"/>
                                            </p:txEl>
                                          </p:spTgt>
                                        </p:tgtEl>
                                        <p:attrNameLst>
                                          <p:attrName>style.visibility</p:attrName>
                                        </p:attrNameLst>
                                      </p:cBhvr>
                                      <p:to>
                                        <p:strVal val="visible"/>
                                      </p:to>
                                    </p:set>
                                    <p:animEffect transition="in" filter="wipe(down)">
                                      <p:cBhvr>
                                        <p:cTn id="56" dur="500"/>
                                        <p:tgtEl>
                                          <p:spTgt spid="3">
                                            <p:txEl>
                                              <p:pRg st="18" end="18"/>
                                            </p:txEl>
                                          </p:spTgt>
                                        </p:tgtEl>
                                      </p:cBhvr>
                                    </p:animEffect>
                                  </p:childTnLst>
                                </p:cTn>
                              </p:par>
                            </p:childTnLst>
                          </p:cTn>
                        </p:par>
                        <p:par>
                          <p:cTn id="57" fill="hold">
                            <p:stCondLst>
                              <p:cond delay="3500"/>
                            </p:stCondLst>
                            <p:childTnLst>
                              <p:par>
                                <p:cTn id="58" presetID="22" presetClass="entr" presetSubtype="4" fill="hold" grpId="0" nodeType="afterEffect">
                                  <p:stCondLst>
                                    <p:cond delay="0"/>
                                  </p:stCondLst>
                                  <p:childTnLst>
                                    <p:set>
                                      <p:cBhvr>
                                        <p:cTn id="59" dur="1" fill="hold">
                                          <p:stCondLst>
                                            <p:cond delay="0"/>
                                          </p:stCondLst>
                                        </p:cTn>
                                        <p:tgtEl>
                                          <p:spTgt spid="3">
                                            <p:txEl>
                                              <p:pRg st="19" end="19"/>
                                            </p:txEl>
                                          </p:spTgt>
                                        </p:tgtEl>
                                        <p:attrNameLst>
                                          <p:attrName>style.visibility</p:attrName>
                                        </p:attrNameLst>
                                      </p:cBhvr>
                                      <p:to>
                                        <p:strVal val="visible"/>
                                      </p:to>
                                    </p:set>
                                    <p:animEffect transition="in" filter="wipe(down)">
                                      <p:cBhvr>
                                        <p:cTn id="60" dur="500"/>
                                        <p:tgtEl>
                                          <p:spTgt spid="3">
                                            <p:txEl>
                                              <p:pRg st="19" end="1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Child thinking | Stock image | Colourbox">
            <a:extLst>
              <a:ext uri="{FF2B5EF4-FFF2-40B4-BE49-F238E27FC236}">
                <a16:creationId xmlns:a16="http://schemas.microsoft.com/office/drawing/2014/main" id="{08FF8FC9-7802-443A-85DA-F995F347719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3219"/>
          <a:stretch/>
        </p:blipFill>
        <p:spPr bwMode="auto">
          <a:xfrm>
            <a:off x="9603577" y="2772317"/>
            <a:ext cx="2588423" cy="408568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D0D724B-E82A-44BE-876C-DA6987664841}"/>
              </a:ext>
            </a:extLst>
          </p:cNvPr>
          <p:cNvSpPr>
            <a:spLocks noGrp="1"/>
          </p:cNvSpPr>
          <p:nvPr>
            <p:ph type="title"/>
          </p:nvPr>
        </p:nvSpPr>
        <p:spPr/>
        <p:txBody>
          <a:bodyPr/>
          <a:lstStyle/>
          <a:p>
            <a:r>
              <a:rPr lang="en-US" dirty="0"/>
              <a:t>Google Assignment Discussion</a:t>
            </a:r>
          </a:p>
        </p:txBody>
      </p:sp>
      <p:sp>
        <p:nvSpPr>
          <p:cNvPr id="3" name="Content Placeholder 2">
            <a:extLst>
              <a:ext uri="{FF2B5EF4-FFF2-40B4-BE49-F238E27FC236}">
                <a16:creationId xmlns:a16="http://schemas.microsoft.com/office/drawing/2014/main" id="{271B7E0F-E0FD-4248-BFFC-684F7BF0F4BA}"/>
              </a:ext>
            </a:extLst>
          </p:cNvPr>
          <p:cNvSpPr>
            <a:spLocks noGrp="1"/>
          </p:cNvSpPr>
          <p:nvPr>
            <p:ph idx="1"/>
          </p:nvPr>
        </p:nvSpPr>
        <p:spPr>
          <a:xfrm>
            <a:off x="1069848" y="1863831"/>
            <a:ext cx="10058400" cy="4050792"/>
          </a:xfrm>
        </p:spPr>
        <p:txBody>
          <a:bodyPr>
            <a:normAutofit/>
          </a:bodyPr>
          <a:lstStyle/>
          <a:p>
            <a:r>
              <a:rPr lang="en-US" sz="3200" dirty="0"/>
              <a:t>From our assignment where an employee said something as a joke but was inappropriate. </a:t>
            </a:r>
            <a:br>
              <a:rPr lang="en-US" sz="3200" dirty="0"/>
            </a:br>
            <a:r>
              <a:rPr lang="en-US" sz="3200" dirty="0"/>
              <a:t>What method would you communicate it? </a:t>
            </a:r>
          </a:p>
        </p:txBody>
      </p:sp>
      <p:pic>
        <p:nvPicPr>
          <p:cNvPr id="9218" name="Picture 2" descr="Multiethnic Group Of Children Thinking A Over White Background Stock Photo,  Picture And Royalty Free Image. Image 3429461.">
            <a:extLst>
              <a:ext uri="{FF2B5EF4-FFF2-40B4-BE49-F238E27FC236}">
                <a16:creationId xmlns:a16="http://schemas.microsoft.com/office/drawing/2014/main" id="{ECAEFC79-4029-41DB-9E0B-E1E5BB9C78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7003" y="3544910"/>
            <a:ext cx="3836209" cy="331309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60363A2-ED84-4556-8652-328523ACEAD6}"/>
              </a:ext>
            </a:extLst>
          </p:cNvPr>
          <p:cNvSpPr txBox="1"/>
          <p:nvPr/>
        </p:nvSpPr>
        <p:spPr>
          <a:xfrm>
            <a:off x="9638151" y="3105834"/>
            <a:ext cx="1777284" cy="646331"/>
          </a:xfrm>
          <a:prstGeom prst="rect">
            <a:avLst/>
          </a:prstGeom>
          <a:noFill/>
        </p:spPr>
        <p:txBody>
          <a:bodyPr wrap="square" rtlCol="0">
            <a:spAutoFit/>
          </a:bodyPr>
          <a:lstStyle/>
          <a:p>
            <a:pPr algn="ctr"/>
            <a:r>
              <a:rPr lang="en-US" dirty="0"/>
              <a:t>How Should I send this?  </a:t>
            </a:r>
          </a:p>
        </p:txBody>
      </p:sp>
      <p:sp>
        <p:nvSpPr>
          <p:cNvPr id="6" name="TextBox 5">
            <a:extLst>
              <a:ext uri="{FF2B5EF4-FFF2-40B4-BE49-F238E27FC236}">
                <a16:creationId xmlns:a16="http://schemas.microsoft.com/office/drawing/2014/main" id="{C2783BF0-60EC-4AE9-908E-B0B331B72DE9}"/>
              </a:ext>
            </a:extLst>
          </p:cNvPr>
          <p:cNvSpPr txBox="1"/>
          <p:nvPr/>
        </p:nvSpPr>
        <p:spPr>
          <a:xfrm>
            <a:off x="2921358" y="3702922"/>
            <a:ext cx="1777284" cy="923330"/>
          </a:xfrm>
          <a:prstGeom prst="rect">
            <a:avLst/>
          </a:prstGeom>
          <a:noFill/>
        </p:spPr>
        <p:txBody>
          <a:bodyPr wrap="square" rtlCol="0">
            <a:spAutoFit/>
          </a:bodyPr>
          <a:lstStyle/>
          <a:p>
            <a:pPr algn="ctr"/>
            <a:r>
              <a:rPr lang="en-US" dirty="0"/>
              <a:t>What does the supervisor mean?</a:t>
            </a:r>
          </a:p>
        </p:txBody>
      </p:sp>
    </p:spTree>
    <p:extLst>
      <p:ext uri="{BB962C8B-B14F-4D97-AF65-F5344CB8AC3E}">
        <p14:creationId xmlns:p14="http://schemas.microsoft.com/office/powerpoint/2010/main" val="3330577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1000"/>
                                        <p:tgtEl>
                                          <p:spTgt spid="9218"/>
                                        </p:tgtEl>
                                      </p:cBhvr>
                                    </p:animEffect>
                                    <p:anim calcmode="lin" valueType="num">
                                      <p:cBhvr>
                                        <p:cTn id="8" dur="1000" fill="hold"/>
                                        <p:tgtEl>
                                          <p:spTgt spid="9218"/>
                                        </p:tgtEl>
                                        <p:attrNameLst>
                                          <p:attrName>ppt_x</p:attrName>
                                        </p:attrNameLst>
                                      </p:cBhvr>
                                      <p:tavLst>
                                        <p:tav tm="0">
                                          <p:val>
                                            <p:strVal val="#ppt_x"/>
                                          </p:val>
                                        </p:tav>
                                        <p:tav tm="100000">
                                          <p:val>
                                            <p:strVal val="#ppt_x"/>
                                          </p:val>
                                        </p:tav>
                                      </p:tavLst>
                                    </p:anim>
                                    <p:anim calcmode="lin" valueType="num">
                                      <p:cBhvr>
                                        <p:cTn id="9" dur="1000" fill="hold"/>
                                        <p:tgtEl>
                                          <p:spTgt spid="92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E95CE-D7D7-42D8-A318-02AB957CC6AB}"/>
              </a:ext>
            </a:extLst>
          </p:cNvPr>
          <p:cNvSpPr>
            <a:spLocks noGrp="1"/>
          </p:cNvSpPr>
          <p:nvPr>
            <p:ph type="title"/>
          </p:nvPr>
        </p:nvSpPr>
        <p:spPr>
          <a:xfrm>
            <a:off x="1066800" y="201297"/>
            <a:ext cx="10058400" cy="790376"/>
          </a:xfrm>
        </p:spPr>
        <p:txBody>
          <a:bodyPr>
            <a:normAutofit fontScale="90000"/>
          </a:bodyPr>
          <a:lstStyle/>
          <a:p>
            <a:r>
              <a:rPr lang="en-US" dirty="0"/>
              <a:t>Google Classroom Assignment</a:t>
            </a:r>
          </a:p>
        </p:txBody>
      </p:sp>
      <p:graphicFrame>
        <p:nvGraphicFramePr>
          <p:cNvPr id="7" name="Table 6">
            <a:extLst>
              <a:ext uri="{FF2B5EF4-FFF2-40B4-BE49-F238E27FC236}">
                <a16:creationId xmlns:a16="http://schemas.microsoft.com/office/drawing/2014/main" id="{29123CF7-E6B4-4B75-BAAD-6782BC31404A}"/>
              </a:ext>
            </a:extLst>
          </p:cNvPr>
          <p:cNvGraphicFramePr>
            <a:graphicFrameLocks noGrp="1"/>
          </p:cNvGraphicFramePr>
          <p:nvPr>
            <p:extLst>
              <p:ext uri="{D42A27DB-BD31-4B8C-83A1-F6EECF244321}">
                <p14:modId xmlns:p14="http://schemas.microsoft.com/office/powerpoint/2010/main" val="33339023"/>
              </p:ext>
            </p:extLst>
          </p:nvPr>
        </p:nvGraphicFramePr>
        <p:xfrm>
          <a:off x="553218" y="914399"/>
          <a:ext cx="3580900" cy="5757225"/>
        </p:xfrm>
        <a:graphic>
          <a:graphicData uri="http://schemas.openxmlformats.org/drawingml/2006/table">
            <a:tbl>
              <a:tblPr>
                <a:tableStyleId>{5C22544A-7EE6-4342-B048-85BDC9FD1C3A}</a:tableStyleId>
              </a:tblPr>
              <a:tblGrid>
                <a:gridCol w="3580900">
                  <a:extLst>
                    <a:ext uri="{9D8B030D-6E8A-4147-A177-3AD203B41FA5}">
                      <a16:colId xmlns:a16="http://schemas.microsoft.com/office/drawing/2014/main" val="780654975"/>
                    </a:ext>
                  </a:extLst>
                </a:gridCol>
              </a:tblGrid>
              <a:tr h="975532">
                <a:tc>
                  <a:txBody>
                    <a:bodyPr/>
                    <a:lstStyle/>
                    <a:p>
                      <a:pPr algn="l" fontAlgn="b"/>
                      <a:r>
                        <a:rPr lang="en-US" sz="1800" u="none" strike="noStrike" dirty="0">
                          <a:effectLst/>
                        </a:rPr>
                        <a:t>Congrats, on the fine work, keep on working hard and prove why you earned it.</a:t>
                      </a:r>
                      <a:endParaRPr lang="en-US" sz="1800" b="0" i="0" u="none" strike="noStrike" dirty="0">
                        <a:solidFill>
                          <a:srgbClr val="000000"/>
                        </a:solidFill>
                        <a:effectLst/>
                        <a:latin typeface="Arial" panose="020B0604020202020204" pitchFamily="34" charset="0"/>
                      </a:endParaRPr>
                    </a:p>
                  </a:txBody>
                  <a:tcPr marL="3399" marR="3399" marT="3399" marB="0" anchor="b"/>
                </a:tc>
                <a:extLst>
                  <a:ext uri="{0D108BD9-81ED-4DB2-BD59-A6C34878D82A}">
                    <a16:rowId xmlns:a16="http://schemas.microsoft.com/office/drawing/2014/main" val="2168765925"/>
                  </a:ext>
                </a:extLst>
              </a:tr>
              <a:tr h="698723">
                <a:tc>
                  <a:txBody>
                    <a:bodyPr/>
                    <a:lstStyle/>
                    <a:p>
                      <a:pPr algn="l" fontAlgn="b"/>
                      <a:r>
                        <a:rPr lang="en-US" sz="1800" u="none" strike="noStrike" dirty="0">
                          <a:effectLst/>
                        </a:rPr>
                        <a:t>Congratulations sir!! I’m glad to see your doing great. Keep it up!</a:t>
                      </a:r>
                      <a:endParaRPr lang="en-US" sz="1800" b="0" i="0" u="none" strike="noStrike" dirty="0">
                        <a:solidFill>
                          <a:srgbClr val="000000"/>
                        </a:solidFill>
                        <a:effectLst/>
                        <a:latin typeface="Arial" panose="020B0604020202020204" pitchFamily="34" charset="0"/>
                      </a:endParaRPr>
                    </a:p>
                  </a:txBody>
                  <a:tcPr marL="3399" marR="3399" marT="3399" marB="0" anchor="b"/>
                </a:tc>
                <a:extLst>
                  <a:ext uri="{0D108BD9-81ED-4DB2-BD59-A6C34878D82A}">
                    <a16:rowId xmlns:a16="http://schemas.microsoft.com/office/drawing/2014/main" val="211505959"/>
                  </a:ext>
                </a:extLst>
              </a:tr>
              <a:tr h="672618">
                <a:tc>
                  <a:txBody>
                    <a:bodyPr/>
                    <a:lstStyle/>
                    <a:p>
                      <a:pPr algn="l" fontAlgn="b"/>
                      <a:r>
                        <a:rPr lang="en-US" sz="1800" u="none" strike="noStrike" dirty="0">
                          <a:effectLst/>
                        </a:rPr>
                        <a:t>Congratulations Tim, you deserved it!</a:t>
                      </a:r>
                      <a:endParaRPr lang="en-US" sz="1800" b="0" i="0" u="none" strike="noStrike" dirty="0">
                        <a:solidFill>
                          <a:srgbClr val="000000"/>
                        </a:solidFill>
                        <a:effectLst/>
                        <a:latin typeface="Arial" panose="020B0604020202020204" pitchFamily="34" charset="0"/>
                      </a:endParaRPr>
                    </a:p>
                  </a:txBody>
                  <a:tcPr marL="3399" marR="3399" marT="3399" marB="0" anchor="b"/>
                </a:tc>
                <a:extLst>
                  <a:ext uri="{0D108BD9-81ED-4DB2-BD59-A6C34878D82A}">
                    <a16:rowId xmlns:a16="http://schemas.microsoft.com/office/drawing/2014/main" val="3293742431"/>
                  </a:ext>
                </a:extLst>
              </a:tr>
              <a:tr h="1761033">
                <a:tc>
                  <a:txBody>
                    <a:bodyPr/>
                    <a:lstStyle/>
                    <a:p>
                      <a:pPr algn="l" fontAlgn="b"/>
                      <a:r>
                        <a:rPr lang="en-US" sz="1800" u="none" strike="noStrike" dirty="0">
                          <a:effectLst/>
                        </a:rPr>
                        <a:t>Hey, congrats on getting employee of the month. But make sure you humble your self and keep working and maybe we’ll talk about a raise or promotion in the future.</a:t>
                      </a:r>
                      <a:endParaRPr lang="en-US" sz="1800" b="0" i="0" u="none" strike="noStrike" dirty="0">
                        <a:solidFill>
                          <a:srgbClr val="000000"/>
                        </a:solidFill>
                        <a:effectLst/>
                        <a:latin typeface="Arial" panose="020B0604020202020204" pitchFamily="34" charset="0"/>
                      </a:endParaRPr>
                    </a:p>
                  </a:txBody>
                  <a:tcPr marL="3399" marR="3399" marT="3399" marB="0" anchor="b"/>
                </a:tc>
                <a:extLst>
                  <a:ext uri="{0D108BD9-81ED-4DB2-BD59-A6C34878D82A}">
                    <a16:rowId xmlns:a16="http://schemas.microsoft.com/office/drawing/2014/main" val="1687056820"/>
                  </a:ext>
                </a:extLst>
              </a:tr>
              <a:tr h="1321987">
                <a:tc>
                  <a:txBody>
                    <a:bodyPr/>
                    <a:lstStyle/>
                    <a:p>
                      <a:pPr algn="l" fontAlgn="b"/>
                      <a:br>
                        <a:rPr lang="en-US" sz="1800" u="none" strike="noStrike" dirty="0">
                          <a:effectLst/>
                        </a:rPr>
                      </a:br>
                      <a:r>
                        <a:rPr lang="en-US" sz="1800" u="none" strike="noStrike" dirty="0">
                          <a:effectLst/>
                        </a:rPr>
                        <a:t>Congratulations on getting employee of the month! You worked hard during the last month and you deserve it. Keep working hard!</a:t>
                      </a:r>
                      <a:endParaRPr lang="en-US" sz="1800" b="0" i="0" u="none" strike="noStrike" dirty="0">
                        <a:solidFill>
                          <a:srgbClr val="000000"/>
                        </a:solidFill>
                        <a:effectLst/>
                        <a:latin typeface="Arial" panose="020B0604020202020204" pitchFamily="34" charset="0"/>
                      </a:endParaRPr>
                    </a:p>
                  </a:txBody>
                  <a:tcPr marL="3399" marR="3399" marT="3399" marB="0" anchor="b"/>
                </a:tc>
                <a:extLst>
                  <a:ext uri="{0D108BD9-81ED-4DB2-BD59-A6C34878D82A}">
                    <a16:rowId xmlns:a16="http://schemas.microsoft.com/office/drawing/2014/main" val="1976427815"/>
                  </a:ext>
                </a:extLst>
              </a:tr>
            </a:tbl>
          </a:graphicData>
        </a:graphic>
      </p:graphicFrame>
      <p:graphicFrame>
        <p:nvGraphicFramePr>
          <p:cNvPr id="8" name="Table 7">
            <a:extLst>
              <a:ext uri="{FF2B5EF4-FFF2-40B4-BE49-F238E27FC236}">
                <a16:creationId xmlns:a16="http://schemas.microsoft.com/office/drawing/2014/main" id="{57B22867-C72F-418A-8FD1-90B2B1C80CFA}"/>
              </a:ext>
            </a:extLst>
          </p:cNvPr>
          <p:cNvGraphicFramePr>
            <a:graphicFrameLocks noGrp="1"/>
          </p:cNvGraphicFramePr>
          <p:nvPr>
            <p:extLst>
              <p:ext uri="{D42A27DB-BD31-4B8C-83A1-F6EECF244321}">
                <p14:modId xmlns:p14="http://schemas.microsoft.com/office/powerpoint/2010/main" val="299676468"/>
              </p:ext>
            </p:extLst>
          </p:nvPr>
        </p:nvGraphicFramePr>
        <p:xfrm>
          <a:off x="4373540" y="1052808"/>
          <a:ext cx="3444920" cy="3949004"/>
        </p:xfrm>
        <a:graphic>
          <a:graphicData uri="http://schemas.openxmlformats.org/drawingml/2006/table">
            <a:tbl>
              <a:tblPr>
                <a:tableStyleId>{5C22544A-7EE6-4342-B048-85BDC9FD1C3A}</a:tableStyleId>
              </a:tblPr>
              <a:tblGrid>
                <a:gridCol w="3444920">
                  <a:extLst>
                    <a:ext uri="{9D8B030D-6E8A-4147-A177-3AD203B41FA5}">
                      <a16:colId xmlns:a16="http://schemas.microsoft.com/office/drawing/2014/main" val="780654975"/>
                    </a:ext>
                  </a:extLst>
                </a:gridCol>
              </a:tblGrid>
              <a:tr h="2727211">
                <a:tc>
                  <a:txBody>
                    <a:bodyPr/>
                    <a:lstStyle/>
                    <a:p>
                      <a:pPr algn="ctr" fontAlgn="b"/>
                      <a:r>
                        <a:rPr lang="en-US" sz="1800" u="none" strike="noStrike" dirty="0">
                          <a:effectLst/>
                        </a:rPr>
                        <a:t>Congratulations! You have received employee of the for the month of January. Your passion really shows through in your everyday work. You have gone above and beyond the past few months and this award is very much deserved. Have a great rest of your day!</a:t>
                      </a:r>
                      <a:endParaRPr lang="en-US" sz="1800" b="0" i="0" u="none" strike="noStrike" dirty="0">
                        <a:solidFill>
                          <a:srgbClr val="000000"/>
                        </a:solidFill>
                        <a:effectLst/>
                        <a:latin typeface="Arial" panose="020B0604020202020204" pitchFamily="34" charset="0"/>
                      </a:endParaRPr>
                    </a:p>
                  </a:txBody>
                  <a:tcPr marL="3399" marR="3399" marT="3399" marB="0" anchor="b"/>
                </a:tc>
                <a:extLst>
                  <a:ext uri="{0D108BD9-81ED-4DB2-BD59-A6C34878D82A}">
                    <a16:rowId xmlns:a16="http://schemas.microsoft.com/office/drawing/2014/main" val="3448079954"/>
                  </a:ext>
                </a:extLst>
              </a:tr>
              <a:tr h="1221793">
                <a:tc>
                  <a:txBody>
                    <a:bodyPr/>
                    <a:lstStyle/>
                    <a:p>
                      <a:pPr algn="ctr" fontAlgn="b"/>
                      <a:r>
                        <a:rPr lang="en-US" sz="1800" u="none" strike="noStrike" dirty="0">
                          <a:effectLst/>
                        </a:rPr>
                        <a:t>Congratulations on winning employee of the month. All your hard work shows and it is appreciated. Keep it up.</a:t>
                      </a:r>
                      <a:endParaRPr lang="en-US" sz="1800" b="0" i="0" u="none" strike="noStrike" dirty="0">
                        <a:solidFill>
                          <a:srgbClr val="000000"/>
                        </a:solidFill>
                        <a:effectLst/>
                        <a:latin typeface="Arial" panose="020B0604020202020204" pitchFamily="34" charset="0"/>
                      </a:endParaRPr>
                    </a:p>
                  </a:txBody>
                  <a:tcPr marL="3399" marR="3399" marT="3399" marB="0" anchor="b"/>
                </a:tc>
                <a:extLst>
                  <a:ext uri="{0D108BD9-81ED-4DB2-BD59-A6C34878D82A}">
                    <a16:rowId xmlns:a16="http://schemas.microsoft.com/office/drawing/2014/main" val="672156602"/>
                  </a:ext>
                </a:extLst>
              </a:tr>
            </a:tbl>
          </a:graphicData>
        </a:graphic>
      </p:graphicFrame>
      <p:graphicFrame>
        <p:nvGraphicFramePr>
          <p:cNvPr id="9" name="Table 8">
            <a:extLst>
              <a:ext uri="{FF2B5EF4-FFF2-40B4-BE49-F238E27FC236}">
                <a16:creationId xmlns:a16="http://schemas.microsoft.com/office/drawing/2014/main" id="{57D8A780-535C-4DDC-BE15-3C2944874B34}"/>
              </a:ext>
            </a:extLst>
          </p:cNvPr>
          <p:cNvGraphicFramePr>
            <a:graphicFrameLocks noGrp="1"/>
          </p:cNvGraphicFramePr>
          <p:nvPr>
            <p:extLst>
              <p:ext uri="{D42A27DB-BD31-4B8C-83A1-F6EECF244321}">
                <p14:modId xmlns:p14="http://schemas.microsoft.com/office/powerpoint/2010/main" val="357516744"/>
              </p:ext>
            </p:extLst>
          </p:nvPr>
        </p:nvGraphicFramePr>
        <p:xfrm>
          <a:off x="8836463" y="326781"/>
          <a:ext cx="3044144" cy="4675031"/>
        </p:xfrm>
        <a:graphic>
          <a:graphicData uri="http://schemas.openxmlformats.org/drawingml/2006/table">
            <a:tbl>
              <a:tblPr>
                <a:tableStyleId>{5C22544A-7EE6-4342-B048-85BDC9FD1C3A}</a:tableStyleId>
              </a:tblPr>
              <a:tblGrid>
                <a:gridCol w="3044144">
                  <a:extLst>
                    <a:ext uri="{9D8B030D-6E8A-4147-A177-3AD203B41FA5}">
                      <a16:colId xmlns:a16="http://schemas.microsoft.com/office/drawing/2014/main" val="780654975"/>
                    </a:ext>
                  </a:extLst>
                </a:gridCol>
              </a:tblGrid>
              <a:tr h="1236372">
                <a:tc>
                  <a:txBody>
                    <a:bodyPr/>
                    <a:lstStyle/>
                    <a:p>
                      <a:pPr algn="l" fontAlgn="b"/>
                      <a:r>
                        <a:rPr lang="en-US" sz="1800" u="none" strike="noStrike" dirty="0">
                          <a:effectLst/>
                        </a:rPr>
                        <a:t>Congrats on getting employee of the month, you worked very hard and deserved it! Thank you for being a great employee.</a:t>
                      </a:r>
                      <a:endParaRPr lang="en-US" sz="1800" b="0" i="0" u="none" strike="noStrike" dirty="0">
                        <a:solidFill>
                          <a:srgbClr val="000000"/>
                        </a:solidFill>
                        <a:effectLst/>
                        <a:latin typeface="Arial" panose="020B0604020202020204" pitchFamily="34" charset="0"/>
                      </a:endParaRPr>
                    </a:p>
                  </a:txBody>
                  <a:tcPr marL="3399" marR="3399" marT="3399" marB="0" anchor="b"/>
                </a:tc>
                <a:extLst>
                  <a:ext uri="{0D108BD9-81ED-4DB2-BD59-A6C34878D82A}">
                    <a16:rowId xmlns:a16="http://schemas.microsoft.com/office/drawing/2014/main" val="2088107309"/>
                  </a:ext>
                </a:extLst>
              </a:tr>
              <a:tr h="698499">
                <a:tc>
                  <a:txBody>
                    <a:bodyPr/>
                    <a:lstStyle/>
                    <a:p>
                      <a:pPr algn="l" fontAlgn="b"/>
                      <a:r>
                        <a:rPr lang="en-US" sz="1800" u="none" strike="noStrike" dirty="0">
                          <a:effectLst/>
                        </a:rPr>
                        <a:t>Congratulations Jerry, you’ve worked very hard.</a:t>
                      </a:r>
                      <a:endParaRPr lang="en-US" sz="1800" b="0" i="0" u="none" strike="noStrike" dirty="0">
                        <a:solidFill>
                          <a:srgbClr val="000000"/>
                        </a:solidFill>
                        <a:effectLst/>
                        <a:latin typeface="Arial" panose="020B0604020202020204" pitchFamily="34" charset="0"/>
                      </a:endParaRPr>
                    </a:p>
                  </a:txBody>
                  <a:tcPr marL="3399" marR="3399" marT="3399" marB="0" anchor="b"/>
                </a:tc>
                <a:extLst>
                  <a:ext uri="{0D108BD9-81ED-4DB2-BD59-A6C34878D82A}">
                    <a16:rowId xmlns:a16="http://schemas.microsoft.com/office/drawing/2014/main" val="1494908125"/>
                  </a:ext>
                </a:extLst>
              </a:tr>
              <a:tr h="1416676">
                <a:tc>
                  <a:txBody>
                    <a:bodyPr/>
                    <a:lstStyle/>
                    <a:p>
                      <a:pPr algn="l" fontAlgn="b"/>
                      <a:r>
                        <a:rPr lang="en-US" sz="1800" u="none" strike="noStrike" dirty="0">
                          <a:effectLst/>
                        </a:rPr>
                        <a:t>Congratulations on the new position, </a:t>
                      </a:r>
                      <a:r>
                        <a:rPr lang="en-US" sz="1800" u="none" strike="noStrike" dirty="0">
                          <a:solidFill>
                            <a:srgbClr val="FF0000"/>
                          </a:solidFill>
                          <a:effectLst/>
                        </a:rPr>
                        <a:t>we love you </a:t>
                      </a:r>
                      <a:r>
                        <a:rPr lang="en-US" sz="1800" u="none" strike="noStrike" dirty="0">
                          <a:effectLst/>
                        </a:rPr>
                        <a:t>hard work and effort and we appreciate all you’ve done for us!</a:t>
                      </a:r>
                      <a:endParaRPr lang="en-US" sz="1800" b="0" i="0" u="none" strike="noStrike" dirty="0">
                        <a:solidFill>
                          <a:srgbClr val="000000"/>
                        </a:solidFill>
                        <a:effectLst/>
                        <a:latin typeface="Arial" panose="020B0604020202020204" pitchFamily="34" charset="0"/>
                      </a:endParaRPr>
                    </a:p>
                  </a:txBody>
                  <a:tcPr marL="3399" marR="3399" marT="3399" marB="0" anchor="b"/>
                </a:tc>
                <a:extLst>
                  <a:ext uri="{0D108BD9-81ED-4DB2-BD59-A6C34878D82A}">
                    <a16:rowId xmlns:a16="http://schemas.microsoft.com/office/drawing/2014/main" val="1305804997"/>
                  </a:ext>
                </a:extLst>
              </a:tr>
              <a:tr h="1184857">
                <a:tc>
                  <a:txBody>
                    <a:bodyPr/>
                    <a:lstStyle/>
                    <a:p>
                      <a:pPr algn="l" fontAlgn="b"/>
                      <a:r>
                        <a:rPr lang="en-US" sz="1800" u="none" strike="noStrike" dirty="0">
                          <a:effectLst/>
                        </a:rPr>
                        <a:t>Congratulations Tom on employee of the month. You deserve it keep working hard.</a:t>
                      </a:r>
                      <a:endParaRPr lang="en-US" sz="1800" b="0" i="0" u="none" strike="noStrike" dirty="0">
                        <a:solidFill>
                          <a:srgbClr val="000000"/>
                        </a:solidFill>
                        <a:effectLst/>
                        <a:latin typeface="Arial" panose="020B0604020202020204" pitchFamily="34" charset="0"/>
                      </a:endParaRPr>
                    </a:p>
                  </a:txBody>
                  <a:tcPr marL="3399" marR="3399" marT="3399" marB="0" anchor="b"/>
                </a:tc>
                <a:extLst>
                  <a:ext uri="{0D108BD9-81ED-4DB2-BD59-A6C34878D82A}">
                    <a16:rowId xmlns:a16="http://schemas.microsoft.com/office/drawing/2014/main" val="2421267732"/>
                  </a:ext>
                </a:extLst>
              </a:tr>
            </a:tbl>
          </a:graphicData>
        </a:graphic>
      </p:graphicFrame>
      <p:sp>
        <p:nvSpPr>
          <p:cNvPr id="11" name="TextBox 10">
            <a:extLst>
              <a:ext uri="{FF2B5EF4-FFF2-40B4-BE49-F238E27FC236}">
                <a16:creationId xmlns:a16="http://schemas.microsoft.com/office/drawing/2014/main" id="{C3C8E940-CE43-487D-80D2-645E1FB24FAF}"/>
              </a:ext>
            </a:extLst>
          </p:cNvPr>
          <p:cNvSpPr txBox="1"/>
          <p:nvPr/>
        </p:nvSpPr>
        <p:spPr>
          <a:xfrm>
            <a:off x="4984124" y="5380672"/>
            <a:ext cx="5190186" cy="1200329"/>
          </a:xfrm>
          <a:prstGeom prst="rect">
            <a:avLst/>
          </a:prstGeom>
          <a:noFill/>
        </p:spPr>
        <p:txBody>
          <a:bodyPr wrap="square">
            <a:spAutoFit/>
          </a:bodyPr>
          <a:lstStyle/>
          <a:p>
            <a:r>
              <a:rPr lang="en-US" dirty="0"/>
              <a:t>You have worked hard for us this last month so I’ve decided to give you employee of the month congratulations you earned it! I’ll have your reward on Monday.... have a great weekend.</a:t>
            </a:r>
          </a:p>
        </p:txBody>
      </p:sp>
    </p:spTree>
    <p:extLst>
      <p:ext uri="{BB962C8B-B14F-4D97-AF65-F5344CB8AC3E}">
        <p14:creationId xmlns:p14="http://schemas.microsoft.com/office/powerpoint/2010/main" val="34550630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71AFFC9-C57E-464B-838B-C9E029396C50}"/>
              </a:ext>
            </a:extLst>
          </p:cNvPr>
          <p:cNvSpPr txBox="1">
            <a:spLocks/>
          </p:cNvSpPr>
          <p:nvPr/>
        </p:nvSpPr>
        <p:spPr>
          <a:xfrm>
            <a:off x="1066800" y="201297"/>
            <a:ext cx="10058400" cy="790376"/>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540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dirty="0"/>
              <a:t>Google Classroom Assignment - Negative</a:t>
            </a:r>
          </a:p>
        </p:txBody>
      </p:sp>
      <p:graphicFrame>
        <p:nvGraphicFramePr>
          <p:cNvPr id="5" name="Table 4">
            <a:extLst>
              <a:ext uri="{FF2B5EF4-FFF2-40B4-BE49-F238E27FC236}">
                <a16:creationId xmlns:a16="http://schemas.microsoft.com/office/drawing/2014/main" id="{35B86EDD-8FD7-4CC1-B98E-D81F024EBA86}"/>
              </a:ext>
            </a:extLst>
          </p:cNvPr>
          <p:cNvGraphicFramePr>
            <a:graphicFrameLocks noGrp="1"/>
          </p:cNvGraphicFramePr>
          <p:nvPr>
            <p:extLst>
              <p:ext uri="{D42A27DB-BD31-4B8C-83A1-F6EECF244321}">
                <p14:modId xmlns:p14="http://schemas.microsoft.com/office/powerpoint/2010/main" val="1563964980"/>
              </p:ext>
            </p:extLst>
          </p:nvPr>
        </p:nvGraphicFramePr>
        <p:xfrm>
          <a:off x="402466" y="991673"/>
          <a:ext cx="3293772" cy="5519336"/>
        </p:xfrm>
        <a:graphic>
          <a:graphicData uri="http://schemas.openxmlformats.org/drawingml/2006/table">
            <a:tbl>
              <a:tblPr>
                <a:tableStyleId>{5C22544A-7EE6-4342-B048-85BDC9FD1C3A}</a:tableStyleId>
              </a:tblPr>
              <a:tblGrid>
                <a:gridCol w="3293772">
                  <a:extLst>
                    <a:ext uri="{9D8B030D-6E8A-4147-A177-3AD203B41FA5}">
                      <a16:colId xmlns:a16="http://schemas.microsoft.com/office/drawing/2014/main" val="1813370114"/>
                    </a:ext>
                  </a:extLst>
                </a:gridCol>
              </a:tblGrid>
              <a:tr h="436421">
                <a:tc>
                  <a:txBody>
                    <a:bodyPr/>
                    <a:lstStyle/>
                    <a:p>
                      <a:pPr algn="l" fontAlgn="b"/>
                      <a:r>
                        <a:rPr lang="en-US" sz="2000" u="none" strike="noStrike" dirty="0">
                          <a:effectLst/>
                          <a:latin typeface="Arial" panose="020B0604020202020204" pitchFamily="34" charset="0"/>
                          <a:cs typeface="Arial" panose="020B0604020202020204" pitchFamily="34" charset="0"/>
                        </a:rPr>
                        <a:t>This action shall not be tolerated</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8234" marR="8234" marT="8234" marB="0" anchor="b"/>
                </a:tc>
                <a:extLst>
                  <a:ext uri="{0D108BD9-81ED-4DB2-BD59-A6C34878D82A}">
                    <a16:rowId xmlns:a16="http://schemas.microsoft.com/office/drawing/2014/main" val="1539244588"/>
                  </a:ext>
                </a:extLst>
              </a:tr>
              <a:tr h="436421">
                <a:tc>
                  <a:txBody>
                    <a:bodyPr/>
                    <a:lstStyle/>
                    <a:p>
                      <a:pPr algn="l" fontAlgn="b"/>
                      <a:r>
                        <a:rPr lang="en-US" sz="2000" u="none" strike="noStrike" dirty="0">
                          <a:effectLst/>
                          <a:latin typeface="Arial" panose="020B0604020202020204" pitchFamily="34" charset="0"/>
                          <a:cs typeface="Arial" panose="020B0604020202020204" pitchFamily="34" charset="0"/>
                        </a:rPr>
                        <a:t>Hey. Where we work is a place where we do not fight so settle your differences or one of you will have to go</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8234" marR="8234" marT="8234" marB="0" anchor="b"/>
                </a:tc>
                <a:extLst>
                  <a:ext uri="{0D108BD9-81ED-4DB2-BD59-A6C34878D82A}">
                    <a16:rowId xmlns:a16="http://schemas.microsoft.com/office/drawing/2014/main" val="3327011203"/>
                  </a:ext>
                </a:extLst>
              </a:tr>
              <a:tr h="716388">
                <a:tc>
                  <a:txBody>
                    <a:bodyPr/>
                    <a:lstStyle/>
                    <a:p>
                      <a:pPr algn="l" fontAlgn="b"/>
                      <a:r>
                        <a:rPr lang="en-US" sz="2000" u="none" strike="noStrike" dirty="0">
                          <a:effectLst/>
                          <a:latin typeface="Arial" panose="020B0604020202020204" pitchFamily="34" charset="0"/>
                          <a:cs typeface="Arial" panose="020B0604020202020204" pitchFamily="34" charset="0"/>
                        </a:rPr>
                        <a:t>Dear Teagan, I would like you to not use that tone or manner when talking to Charlie . I know it wasn’t put in that intent but it came across as disrespectful so could you please be careful for that.</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8234" marR="8234" marT="8234" marB="0" anchor="b"/>
                </a:tc>
                <a:extLst>
                  <a:ext uri="{0D108BD9-81ED-4DB2-BD59-A6C34878D82A}">
                    <a16:rowId xmlns:a16="http://schemas.microsoft.com/office/drawing/2014/main" val="1525858906"/>
                  </a:ext>
                </a:extLst>
              </a:tr>
              <a:tr h="436421">
                <a:tc>
                  <a:txBody>
                    <a:bodyPr/>
                    <a:lstStyle/>
                    <a:p>
                      <a:pPr algn="l" fontAlgn="b"/>
                      <a:r>
                        <a:rPr lang="en-US" sz="2000" u="none" strike="noStrike" dirty="0">
                          <a:effectLst/>
                          <a:latin typeface="Arial" panose="020B0604020202020204" pitchFamily="34" charset="0"/>
                          <a:cs typeface="Arial" panose="020B0604020202020204" pitchFamily="34" charset="0"/>
                        </a:rPr>
                        <a:t>Hey Ashton you cannot be saying these kind of words in the work space even if it is a joke</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8234" marR="8234" marT="8234" marB="0" anchor="b"/>
                </a:tc>
                <a:extLst>
                  <a:ext uri="{0D108BD9-81ED-4DB2-BD59-A6C34878D82A}">
                    <a16:rowId xmlns:a16="http://schemas.microsoft.com/office/drawing/2014/main" val="2716367415"/>
                  </a:ext>
                </a:extLst>
              </a:tr>
            </a:tbl>
          </a:graphicData>
        </a:graphic>
      </p:graphicFrame>
      <p:graphicFrame>
        <p:nvGraphicFramePr>
          <p:cNvPr id="6" name="Table 5">
            <a:extLst>
              <a:ext uri="{FF2B5EF4-FFF2-40B4-BE49-F238E27FC236}">
                <a16:creationId xmlns:a16="http://schemas.microsoft.com/office/drawing/2014/main" id="{81D7B9F4-4150-4A45-90FB-D68BAD951868}"/>
              </a:ext>
            </a:extLst>
          </p:cNvPr>
          <p:cNvGraphicFramePr>
            <a:graphicFrameLocks noGrp="1"/>
          </p:cNvGraphicFramePr>
          <p:nvPr>
            <p:extLst>
              <p:ext uri="{D42A27DB-BD31-4B8C-83A1-F6EECF244321}">
                <p14:modId xmlns:p14="http://schemas.microsoft.com/office/powerpoint/2010/main" val="4123990254"/>
              </p:ext>
            </p:extLst>
          </p:nvPr>
        </p:nvGraphicFramePr>
        <p:xfrm>
          <a:off x="3919291" y="991673"/>
          <a:ext cx="3971167" cy="5932395"/>
        </p:xfrm>
        <a:graphic>
          <a:graphicData uri="http://schemas.openxmlformats.org/drawingml/2006/table">
            <a:tbl>
              <a:tblPr>
                <a:tableStyleId>{5C22544A-7EE6-4342-B048-85BDC9FD1C3A}</a:tableStyleId>
              </a:tblPr>
              <a:tblGrid>
                <a:gridCol w="3971167">
                  <a:extLst>
                    <a:ext uri="{9D8B030D-6E8A-4147-A177-3AD203B41FA5}">
                      <a16:colId xmlns:a16="http://schemas.microsoft.com/office/drawing/2014/main" val="2057827184"/>
                    </a:ext>
                  </a:extLst>
                </a:gridCol>
              </a:tblGrid>
              <a:tr h="1711718">
                <a:tc>
                  <a:txBody>
                    <a:bodyPr/>
                    <a:lstStyle/>
                    <a:p>
                      <a:pPr algn="l" fontAlgn="b"/>
                      <a:r>
                        <a:rPr lang="en-US" sz="2000" u="none" strike="noStrike" dirty="0">
                          <a:effectLst/>
                          <a:latin typeface="Arial" panose="020B0604020202020204" pitchFamily="34" charset="0"/>
                          <a:cs typeface="Arial" panose="020B0604020202020204" pitchFamily="34" charset="0"/>
                        </a:rPr>
                        <a:t>That name you said is very uncalled for in this professional setting. Please refrain from using that language. If you do again you will not get off this easy.</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962917819"/>
                  </a:ext>
                </a:extLst>
              </a:tr>
              <a:tr h="1144102">
                <a:tc>
                  <a:txBody>
                    <a:bodyPr/>
                    <a:lstStyle/>
                    <a:p>
                      <a:pPr algn="l" fontAlgn="b"/>
                      <a:r>
                        <a:rPr lang="en-US" sz="2000" u="none" strike="noStrike" dirty="0">
                          <a:effectLst/>
                          <a:latin typeface="Arial" panose="020B0604020202020204" pitchFamily="34" charset="0"/>
                          <a:cs typeface="Arial" panose="020B0604020202020204" pitchFamily="34" charset="0"/>
                        </a:rPr>
                        <a:t>Hey I heard you make a rude comment today. I know it might of been a joke but keep it for outside of work.</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235381848"/>
                  </a:ext>
                </a:extLst>
              </a:tr>
              <a:tr h="1144102">
                <a:tc>
                  <a:txBody>
                    <a:bodyPr/>
                    <a:lstStyle/>
                    <a:p>
                      <a:pPr algn="l" fontAlgn="b"/>
                      <a:r>
                        <a:rPr lang="en-US" sz="2000" u="none" strike="noStrike" dirty="0">
                          <a:effectLst/>
                          <a:latin typeface="Arial" panose="020B0604020202020204" pitchFamily="34" charset="0"/>
                          <a:cs typeface="Arial" panose="020B0604020202020204" pitchFamily="34" charset="0"/>
                        </a:rPr>
                        <a:t>Those words you used earlier were not words to be using in a work place. Please and thank you.</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514459780"/>
                  </a:ext>
                </a:extLst>
              </a:tr>
              <a:tr h="292677">
                <a:tc>
                  <a:txBody>
                    <a:bodyPr/>
                    <a:lstStyle/>
                    <a:p>
                      <a:pPr algn="l" fontAlgn="b"/>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216413393"/>
                  </a:ext>
                </a:extLst>
              </a:tr>
              <a:tr h="1372431">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2000" u="none" strike="noStrike" dirty="0">
                          <a:effectLst/>
                          <a:latin typeface="Arial" panose="020B0604020202020204" pitchFamily="34" charset="0"/>
                          <a:cs typeface="Arial" panose="020B0604020202020204" pitchFamily="34" charset="0"/>
                        </a:rPr>
                        <a:t>We have a case of harassment in the work place regarding you. If further behavior continues we will have to re-evaluate your contract</a:t>
                      </a:r>
                      <a:endParaRPr lang="en-US" sz="2000" b="0" i="0" u="none" strike="noStrike" dirty="0">
                        <a:solidFill>
                          <a:srgbClr val="000000"/>
                        </a:solidFill>
                        <a:effectLst/>
                        <a:latin typeface="Arial" panose="020B0604020202020204" pitchFamily="34" charset="0"/>
                        <a:cs typeface="Arial" panose="020B0604020202020204" pitchFamily="34" charset="0"/>
                      </a:endParaRPr>
                    </a:p>
                    <a:p>
                      <a:pPr algn="l" fontAlgn="b"/>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606373294"/>
                  </a:ext>
                </a:extLst>
              </a:tr>
            </a:tbl>
          </a:graphicData>
        </a:graphic>
      </p:graphicFrame>
      <p:sp>
        <p:nvSpPr>
          <p:cNvPr id="7" name="Rectangle 6">
            <a:extLst>
              <a:ext uri="{FF2B5EF4-FFF2-40B4-BE49-F238E27FC236}">
                <a16:creationId xmlns:a16="http://schemas.microsoft.com/office/drawing/2014/main" id="{D09E7051-7E11-4D50-8B9E-70D9DEE90790}"/>
              </a:ext>
            </a:extLst>
          </p:cNvPr>
          <p:cNvSpPr/>
          <p:nvPr/>
        </p:nvSpPr>
        <p:spPr>
          <a:xfrm>
            <a:off x="8345510" y="1223493"/>
            <a:ext cx="2897746" cy="123637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Responses </a:t>
            </a:r>
            <a:r>
              <a:rPr lang="en-US" dirty="0">
                <a:hlinkClick r:id="rId3" action="ppaction://hlinkfile"/>
              </a:rPr>
              <a:t>Communication Assignment Responses.xlsx</a:t>
            </a:r>
            <a:endParaRPr lang="en-US" dirty="0"/>
          </a:p>
        </p:txBody>
      </p:sp>
    </p:spTree>
    <p:extLst>
      <p:ext uri="{BB962C8B-B14F-4D97-AF65-F5344CB8AC3E}">
        <p14:creationId xmlns:p14="http://schemas.microsoft.com/office/powerpoint/2010/main" val="27446502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1045A-A60A-4427-8220-4E2262BDBFE6}"/>
              </a:ext>
            </a:extLst>
          </p:cNvPr>
          <p:cNvSpPr>
            <a:spLocks noGrp="1"/>
          </p:cNvSpPr>
          <p:nvPr>
            <p:ph type="title"/>
          </p:nvPr>
        </p:nvSpPr>
        <p:spPr/>
        <p:txBody>
          <a:bodyPr/>
          <a:lstStyle/>
          <a:p>
            <a:r>
              <a:rPr lang="en-US" dirty="0"/>
              <a:t>How to Write an Effective Communication</a:t>
            </a:r>
          </a:p>
        </p:txBody>
      </p:sp>
      <p:sp>
        <p:nvSpPr>
          <p:cNvPr id="3" name="Content Placeholder 2">
            <a:extLst>
              <a:ext uri="{FF2B5EF4-FFF2-40B4-BE49-F238E27FC236}">
                <a16:creationId xmlns:a16="http://schemas.microsoft.com/office/drawing/2014/main" id="{16952995-C1B3-48C4-BB0F-31230048EE03}"/>
              </a:ext>
            </a:extLst>
          </p:cNvPr>
          <p:cNvSpPr>
            <a:spLocks noGrp="1"/>
          </p:cNvSpPr>
          <p:nvPr>
            <p:ph idx="1"/>
          </p:nvPr>
        </p:nvSpPr>
        <p:spPr/>
        <p:txBody>
          <a:bodyPr>
            <a:normAutofit/>
          </a:bodyPr>
          <a:lstStyle/>
          <a:p>
            <a:pPr algn="l">
              <a:buFont typeface="+mj-lt"/>
              <a:buAutoNum type="arabicPeriod"/>
            </a:pPr>
            <a:r>
              <a:rPr lang="en-US" b="1" i="0" dirty="0">
                <a:solidFill>
                  <a:srgbClr val="3A3A3A"/>
                </a:solidFill>
                <a:effectLst/>
                <a:latin typeface="Roboto"/>
              </a:rPr>
              <a:t>Subject clearly catches their attention – What your message is about</a:t>
            </a:r>
          </a:p>
          <a:p>
            <a:pPr algn="l">
              <a:buFont typeface="+mj-lt"/>
              <a:buAutoNum type="arabicPeriod"/>
            </a:pPr>
            <a:r>
              <a:rPr lang="en-US" b="1" i="0" dirty="0">
                <a:solidFill>
                  <a:srgbClr val="3A3A3A"/>
                </a:solidFill>
                <a:effectLst/>
                <a:latin typeface="Roboto"/>
              </a:rPr>
              <a:t>Opening</a:t>
            </a:r>
            <a:r>
              <a:rPr lang="en-US" b="0" i="0" dirty="0">
                <a:solidFill>
                  <a:srgbClr val="3A3A3A"/>
                </a:solidFill>
                <a:effectLst/>
                <a:latin typeface="Roboto"/>
              </a:rPr>
              <a:t> - Since this is a friendly reminder, it's a good idea to start the message on a positive note. This keeps your message from seeming too harsh. If you can't think of anything specific, state something friendly like "I hope you are doing well."</a:t>
            </a:r>
          </a:p>
          <a:p>
            <a:pPr algn="l">
              <a:buFont typeface="+mj-lt"/>
              <a:buAutoNum type="arabicPeriod"/>
            </a:pPr>
            <a:r>
              <a:rPr lang="en-US" b="1" dirty="0">
                <a:solidFill>
                  <a:srgbClr val="3A3A3A"/>
                </a:solidFill>
                <a:latin typeface="Roboto"/>
              </a:rPr>
              <a:t>Body of the </a:t>
            </a:r>
            <a:r>
              <a:rPr lang="en-US" b="1" i="0" dirty="0">
                <a:solidFill>
                  <a:srgbClr val="3A3A3A"/>
                </a:solidFill>
                <a:effectLst/>
                <a:latin typeface="Roboto"/>
              </a:rPr>
              <a:t>Message</a:t>
            </a:r>
            <a:r>
              <a:rPr lang="en-US" b="0" i="0" dirty="0">
                <a:solidFill>
                  <a:srgbClr val="3A3A3A"/>
                </a:solidFill>
                <a:effectLst/>
                <a:latin typeface="Roboto"/>
              </a:rPr>
              <a:t> - This is where you need to communicate the purpose of the message. Think carefully about what you want to say here. Be as clear as possible. Explain exactly what is overdue or what needs to be addressed (work, behavior, timeliness, etc.).  Explain the impact, the effect, or the results of not doing or doing the behavior</a:t>
            </a:r>
          </a:p>
          <a:p>
            <a:pPr algn="l">
              <a:buFont typeface="+mj-lt"/>
              <a:buAutoNum type="arabicPeriod"/>
            </a:pPr>
            <a:r>
              <a:rPr lang="en-US" b="1" i="0" dirty="0">
                <a:solidFill>
                  <a:srgbClr val="3A3A3A"/>
                </a:solidFill>
                <a:effectLst/>
                <a:latin typeface="Roboto"/>
              </a:rPr>
              <a:t>Closing</a:t>
            </a:r>
            <a:r>
              <a:rPr lang="en-US" b="1" dirty="0">
                <a:solidFill>
                  <a:srgbClr val="3A3A3A"/>
                </a:solidFill>
                <a:latin typeface="Roboto"/>
              </a:rPr>
              <a:t>:  C</a:t>
            </a:r>
            <a:r>
              <a:rPr lang="en-US" b="1" i="0" dirty="0">
                <a:solidFill>
                  <a:srgbClr val="3A3A3A"/>
                </a:solidFill>
                <a:effectLst/>
                <a:latin typeface="Roboto"/>
              </a:rPr>
              <a:t>all to Action</a:t>
            </a:r>
            <a:r>
              <a:rPr lang="en-US" b="0" i="0" dirty="0">
                <a:solidFill>
                  <a:srgbClr val="3A3A3A"/>
                </a:solidFill>
                <a:effectLst/>
                <a:latin typeface="Roboto"/>
              </a:rPr>
              <a:t> - Finally, tell the message recipient what you'd like them to do. Usually, this is a request for them to perform a desired action—It's also a good idea to offer help, such as an offer to answer questions.</a:t>
            </a:r>
          </a:p>
          <a:p>
            <a:endParaRPr lang="en-US" dirty="0"/>
          </a:p>
        </p:txBody>
      </p:sp>
    </p:spTree>
    <p:extLst>
      <p:ext uri="{BB962C8B-B14F-4D97-AF65-F5344CB8AC3E}">
        <p14:creationId xmlns:p14="http://schemas.microsoft.com/office/powerpoint/2010/main" val="29699568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289D6-5E20-4D42-804F-9E56D40306B7}"/>
              </a:ext>
            </a:extLst>
          </p:cNvPr>
          <p:cNvSpPr>
            <a:spLocks noGrp="1"/>
          </p:cNvSpPr>
          <p:nvPr>
            <p:ph type="title"/>
          </p:nvPr>
        </p:nvSpPr>
        <p:spPr/>
        <p:txBody>
          <a:bodyPr/>
          <a:lstStyle/>
          <a:p>
            <a:r>
              <a:rPr lang="en-US" dirty="0"/>
              <a:t>Memo Format Assignment</a:t>
            </a:r>
          </a:p>
        </p:txBody>
      </p:sp>
      <p:sp>
        <p:nvSpPr>
          <p:cNvPr id="3" name="Content Placeholder 2">
            <a:extLst>
              <a:ext uri="{FF2B5EF4-FFF2-40B4-BE49-F238E27FC236}">
                <a16:creationId xmlns:a16="http://schemas.microsoft.com/office/drawing/2014/main" id="{23C4D20C-2EB4-4C49-A576-8750A0C1F98B}"/>
              </a:ext>
            </a:extLst>
          </p:cNvPr>
          <p:cNvSpPr>
            <a:spLocks noGrp="1"/>
          </p:cNvSpPr>
          <p:nvPr>
            <p:ph idx="1"/>
          </p:nvPr>
        </p:nvSpPr>
        <p:spPr>
          <a:xfrm>
            <a:off x="1066800" y="2013097"/>
            <a:ext cx="10058400" cy="4050792"/>
          </a:xfrm>
        </p:spPr>
        <p:txBody>
          <a:bodyPr/>
          <a:lstStyle/>
          <a:p>
            <a:r>
              <a:rPr lang="en-US" dirty="0"/>
              <a:t>Handed out the Packet</a:t>
            </a:r>
          </a:p>
        </p:txBody>
      </p:sp>
    </p:spTree>
    <p:extLst>
      <p:ext uri="{BB962C8B-B14F-4D97-AF65-F5344CB8AC3E}">
        <p14:creationId xmlns:p14="http://schemas.microsoft.com/office/powerpoint/2010/main" val="26464395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134">
            <a:extLst>
              <a:ext uri="{FF2B5EF4-FFF2-40B4-BE49-F238E27FC236}">
                <a16:creationId xmlns:a16="http://schemas.microsoft.com/office/drawing/2014/main" id="{4DA90C30-B990-4CCA-B584-40F864DA3A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4527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2FE44A-4FA3-49FC-A31A-B22FC8F0D5CA}"/>
              </a:ext>
            </a:extLst>
          </p:cNvPr>
          <p:cNvSpPr>
            <a:spLocks noGrp="1"/>
          </p:cNvSpPr>
          <p:nvPr>
            <p:ph type="title"/>
          </p:nvPr>
        </p:nvSpPr>
        <p:spPr>
          <a:xfrm>
            <a:off x="382280" y="484632"/>
            <a:ext cx="6743844" cy="837982"/>
          </a:xfrm>
        </p:spPr>
        <p:txBody>
          <a:bodyPr>
            <a:normAutofit/>
          </a:bodyPr>
          <a:lstStyle/>
          <a:p>
            <a:r>
              <a:rPr lang="en-US" sz="4800" dirty="0"/>
              <a:t>When to use emails</a:t>
            </a:r>
          </a:p>
        </p:txBody>
      </p:sp>
      <p:sp>
        <p:nvSpPr>
          <p:cNvPr id="3" name="Content Placeholder 2">
            <a:extLst>
              <a:ext uri="{FF2B5EF4-FFF2-40B4-BE49-F238E27FC236}">
                <a16:creationId xmlns:a16="http://schemas.microsoft.com/office/drawing/2014/main" id="{512C8A1B-C18F-40AE-B07F-DD275418C96B}"/>
              </a:ext>
            </a:extLst>
          </p:cNvPr>
          <p:cNvSpPr>
            <a:spLocks noGrp="1"/>
          </p:cNvSpPr>
          <p:nvPr>
            <p:ph idx="1"/>
          </p:nvPr>
        </p:nvSpPr>
        <p:spPr>
          <a:xfrm>
            <a:off x="312806" y="1322614"/>
            <a:ext cx="6743845" cy="5005038"/>
          </a:xfrm>
        </p:spPr>
        <p:txBody>
          <a:bodyPr>
            <a:noAutofit/>
          </a:bodyPr>
          <a:lstStyle/>
          <a:p>
            <a:pPr marL="228600" marR="0" lvl="0" indent="-228600" rtl="0">
              <a:spcBef>
                <a:spcPts val="0"/>
              </a:spcBef>
              <a:buClr>
                <a:schemeClr val="dk1"/>
              </a:buClr>
              <a:buSzPct val="100000"/>
              <a:buFont typeface="Arial"/>
              <a:buChar char="•"/>
            </a:pPr>
            <a:r>
              <a:rPr lang="en-US" b="1" i="0" u="none" strike="noStrike" cap="none" dirty="0">
                <a:latin typeface="Calibri"/>
                <a:ea typeface="Calibri"/>
                <a:cs typeface="Calibri"/>
                <a:sym typeface="Calibri"/>
              </a:rPr>
              <a:t>Emails  - most common form of communication in business </a:t>
            </a:r>
          </a:p>
          <a:p>
            <a:pPr marL="502920" lvl="1" indent="-228600">
              <a:spcBef>
                <a:spcPts val="0"/>
              </a:spcBef>
              <a:buClr>
                <a:schemeClr val="dk1"/>
              </a:buClr>
              <a:buSzPct val="100000"/>
              <a:buFont typeface="Arial"/>
              <a:buChar char="•"/>
            </a:pPr>
            <a:endParaRPr lang="en-US" sz="2000" b="1" i="0" u="none" strike="noStrike" cap="none" dirty="0">
              <a:latin typeface="Calibri"/>
              <a:ea typeface="Calibri"/>
              <a:cs typeface="Calibri"/>
              <a:sym typeface="Calibri"/>
            </a:endParaRPr>
          </a:p>
          <a:p>
            <a:pPr marL="502920" lvl="1" indent="-228600">
              <a:spcBef>
                <a:spcPts val="0"/>
              </a:spcBef>
              <a:buClr>
                <a:schemeClr val="dk1"/>
              </a:buClr>
              <a:buSzPct val="100000"/>
              <a:buFont typeface="Arial"/>
              <a:buChar char="•"/>
            </a:pPr>
            <a:r>
              <a:rPr lang="en-US" sz="2000" dirty="0">
                <a:latin typeface="Calibri"/>
                <a:cs typeface="Calibri"/>
                <a:sym typeface="Calibri"/>
              </a:rPr>
              <a:t>Used both within an organization and outside</a:t>
            </a:r>
          </a:p>
          <a:p>
            <a:pPr marL="502920" lvl="1" indent="-228600">
              <a:spcBef>
                <a:spcPts val="0"/>
              </a:spcBef>
              <a:buClr>
                <a:schemeClr val="dk1"/>
              </a:buClr>
              <a:buSzPct val="100000"/>
              <a:buFont typeface="Arial"/>
              <a:buChar char="•"/>
            </a:pPr>
            <a:r>
              <a:rPr lang="en-US" sz="2000" dirty="0">
                <a:latin typeface="Calibri"/>
                <a:cs typeface="Calibri"/>
              </a:rPr>
              <a:t>For fast, temporary communications that readers quickly read, act on, and delete</a:t>
            </a:r>
          </a:p>
          <a:p>
            <a:pPr marL="777240" lvl="2" indent="-228600">
              <a:spcBef>
                <a:spcPts val="0"/>
              </a:spcBef>
              <a:buClr>
                <a:schemeClr val="dk1"/>
              </a:buClr>
              <a:buSzPct val="100000"/>
              <a:buFont typeface="Arial"/>
              <a:buChar char="•"/>
            </a:pPr>
            <a:r>
              <a:rPr lang="en-US" sz="1800" dirty="0">
                <a:latin typeface="Calibri"/>
                <a:cs typeface="Calibri"/>
              </a:rPr>
              <a:t>Speedy updates, short reminders or check-ins, time-sensitive announcements, and similar short-lived messages</a:t>
            </a:r>
          </a:p>
          <a:p>
            <a:pPr marL="502920" lvl="1" indent="-228600">
              <a:spcBef>
                <a:spcPts val="0"/>
              </a:spcBef>
              <a:buClr>
                <a:schemeClr val="dk1"/>
              </a:buClr>
              <a:buSzPct val="100000"/>
              <a:buFont typeface="Arial"/>
              <a:buChar char="•"/>
            </a:pPr>
            <a:r>
              <a:rPr lang="en-US" sz="2000" dirty="0">
                <a:latin typeface="Calibri"/>
                <a:cs typeface="Calibri"/>
                <a:sym typeface="Calibri"/>
              </a:rPr>
              <a:t>Use a Catchy Subject line </a:t>
            </a:r>
          </a:p>
          <a:p>
            <a:pPr marL="502920" lvl="1" indent="-228600">
              <a:spcBef>
                <a:spcPts val="0"/>
              </a:spcBef>
              <a:buClr>
                <a:schemeClr val="dk1"/>
              </a:buClr>
              <a:buSzPct val="100000"/>
              <a:buFont typeface="Arial"/>
              <a:buChar char="•"/>
            </a:pPr>
            <a:r>
              <a:rPr lang="en-US" sz="2000" dirty="0">
                <a:latin typeface="Calibri"/>
                <a:cs typeface="Calibri"/>
              </a:rPr>
              <a:t>As always, needs an </a:t>
            </a:r>
            <a:r>
              <a:rPr lang="en-US" sz="2000" i="1" dirty="0">
                <a:solidFill>
                  <a:srgbClr val="FF0000"/>
                </a:solidFill>
                <a:latin typeface="Calibri"/>
                <a:cs typeface="Calibri"/>
              </a:rPr>
              <a:t>Introduction</a:t>
            </a:r>
            <a:r>
              <a:rPr lang="en-US" sz="2000" dirty="0">
                <a:latin typeface="Calibri"/>
                <a:cs typeface="Calibri"/>
              </a:rPr>
              <a:t>, a </a:t>
            </a:r>
            <a:r>
              <a:rPr lang="en-US" sz="2000" i="1" dirty="0">
                <a:solidFill>
                  <a:srgbClr val="FF0000"/>
                </a:solidFill>
                <a:latin typeface="Calibri"/>
                <a:cs typeface="Calibri"/>
              </a:rPr>
              <a:t>Body</a:t>
            </a:r>
            <a:r>
              <a:rPr lang="en-US" sz="2000" dirty="0">
                <a:latin typeface="Calibri"/>
                <a:cs typeface="Calibri"/>
              </a:rPr>
              <a:t>, and a </a:t>
            </a:r>
            <a:r>
              <a:rPr lang="en-US" sz="2000" i="1" dirty="0">
                <a:solidFill>
                  <a:srgbClr val="FF0000"/>
                </a:solidFill>
                <a:latin typeface="Calibri"/>
                <a:cs typeface="Calibri"/>
              </a:rPr>
              <a:t>Closing</a:t>
            </a:r>
          </a:p>
          <a:p>
            <a:pPr marL="502920" lvl="1" indent="-228600">
              <a:spcBef>
                <a:spcPts val="0"/>
              </a:spcBef>
              <a:buClr>
                <a:schemeClr val="dk1"/>
              </a:buClr>
              <a:buSzPct val="100000"/>
              <a:buFont typeface="Arial"/>
              <a:buChar char="•"/>
            </a:pPr>
            <a:r>
              <a:rPr lang="en-US" sz="2000" dirty="0">
                <a:latin typeface="Calibri"/>
                <a:cs typeface="Calibri"/>
              </a:rPr>
              <a:t>Always have a greeting (salutation) and closing</a:t>
            </a:r>
          </a:p>
          <a:p>
            <a:pPr marL="777240" lvl="2" indent="-228600">
              <a:spcBef>
                <a:spcPts val="0"/>
              </a:spcBef>
              <a:buClr>
                <a:schemeClr val="dk1"/>
              </a:buClr>
              <a:buSzPct val="100000"/>
              <a:buFont typeface="Arial"/>
              <a:buChar char="•"/>
            </a:pPr>
            <a:r>
              <a:rPr lang="en-US" sz="2000" i="1" dirty="0">
                <a:solidFill>
                  <a:srgbClr val="FF0000"/>
                </a:solidFill>
                <a:latin typeface="Calibri"/>
                <a:cs typeface="Calibri"/>
                <a:sym typeface="Calibri"/>
              </a:rPr>
              <a:t>Salutation</a:t>
            </a:r>
            <a:r>
              <a:rPr lang="en-US" sz="2000" dirty="0">
                <a:latin typeface="Calibri"/>
                <a:cs typeface="Calibri"/>
                <a:sym typeface="Calibri"/>
              </a:rPr>
              <a:t> (greeting) less formal:  Hello Nate or Nate</a:t>
            </a:r>
          </a:p>
          <a:p>
            <a:pPr marL="1051560" lvl="3" indent="-228600">
              <a:spcBef>
                <a:spcPts val="0"/>
              </a:spcBef>
              <a:buClr>
                <a:schemeClr val="dk1"/>
              </a:buClr>
              <a:buSzPct val="100000"/>
              <a:buFont typeface="Arial"/>
              <a:buChar char="•"/>
            </a:pPr>
            <a:r>
              <a:rPr lang="en-US" sz="2000" dirty="0">
                <a:latin typeface="Calibri"/>
                <a:cs typeface="Calibri"/>
                <a:sym typeface="Calibri"/>
              </a:rPr>
              <a:t>Do not use slang such as </a:t>
            </a:r>
            <a:r>
              <a:rPr lang="en-US" sz="2000" dirty="0" err="1">
                <a:latin typeface="Calibri"/>
                <a:cs typeface="Calibri"/>
                <a:sym typeface="Calibri"/>
              </a:rPr>
              <a:t>Yo</a:t>
            </a:r>
            <a:r>
              <a:rPr lang="en-US" sz="2000" dirty="0">
                <a:latin typeface="Calibri"/>
                <a:cs typeface="Calibri"/>
                <a:sym typeface="Calibri"/>
              </a:rPr>
              <a:t> Nate</a:t>
            </a:r>
          </a:p>
          <a:p>
            <a:pPr marL="777240" lvl="2" indent="-228600">
              <a:spcBef>
                <a:spcPts val="0"/>
              </a:spcBef>
              <a:buClr>
                <a:schemeClr val="dk1"/>
              </a:buClr>
              <a:buSzPct val="100000"/>
              <a:buFont typeface="Arial"/>
              <a:buChar char="•"/>
            </a:pPr>
            <a:r>
              <a:rPr lang="en-US" sz="2000" i="1" dirty="0">
                <a:solidFill>
                  <a:srgbClr val="FF0000"/>
                </a:solidFill>
                <a:latin typeface="Calibri"/>
                <a:cs typeface="Calibri"/>
                <a:sym typeface="Calibri"/>
              </a:rPr>
              <a:t>Closing</a:t>
            </a:r>
            <a:r>
              <a:rPr lang="en-US" sz="2000" dirty="0">
                <a:latin typeface="Calibri"/>
                <a:cs typeface="Calibri"/>
                <a:sym typeface="Calibri"/>
              </a:rPr>
              <a:t> can be sincerely or just Thank you and followed </a:t>
            </a:r>
            <a:r>
              <a:rPr lang="en-US" sz="2000" dirty="0">
                <a:latin typeface="Calibri"/>
                <a:cs typeface="Calibri"/>
              </a:rPr>
              <a:t>by your name, organization, and title</a:t>
            </a:r>
            <a:endParaRPr lang="en-US" sz="2000" dirty="0">
              <a:latin typeface="Calibri"/>
              <a:cs typeface="Calibri"/>
              <a:sym typeface="Calibri"/>
            </a:endParaRPr>
          </a:p>
          <a:p>
            <a:pPr marL="457200" lvl="0" indent="-228600" rtl="0">
              <a:spcBef>
                <a:spcPts val="0"/>
              </a:spcBef>
            </a:pPr>
            <a:r>
              <a:rPr lang="en-US" dirty="0">
                <a:latin typeface="Calibri"/>
                <a:cs typeface="Calibri"/>
                <a:sym typeface="Calibri"/>
              </a:rPr>
              <a:t>If possible, </a:t>
            </a:r>
            <a:r>
              <a:rPr lang="en-US" dirty="0">
                <a:latin typeface="Calibri"/>
                <a:cs typeface="Calibri"/>
              </a:rPr>
              <a:t>limit email length to what appears on screen</a:t>
            </a:r>
          </a:p>
          <a:p>
            <a:pPr marL="457200" lvl="0" indent="-228600" rtl="0">
              <a:spcBef>
                <a:spcPts val="0"/>
              </a:spcBef>
            </a:pPr>
            <a:r>
              <a:rPr lang="en-US" dirty="0">
                <a:latin typeface="Calibri"/>
                <a:cs typeface="Calibri"/>
              </a:rPr>
              <a:t>Use one blank line between paragraphs to avoid “Wall of Text” Syndrome</a:t>
            </a:r>
            <a:endParaRPr lang="en-US" dirty="0"/>
          </a:p>
        </p:txBody>
      </p:sp>
      <p:pic>
        <p:nvPicPr>
          <p:cNvPr id="1026" name="Picture 2" descr="How to Write a Follow up Email (Backed by Research)">
            <a:extLst>
              <a:ext uri="{FF2B5EF4-FFF2-40B4-BE49-F238E27FC236}">
                <a16:creationId xmlns:a16="http://schemas.microsoft.com/office/drawing/2014/main" id="{B1D7E123-210B-4674-A752-35047BC9977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8829" b="-1"/>
          <a:stretch/>
        </p:blipFill>
        <p:spPr bwMode="auto">
          <a:xfrm>
            <a:off x="7614748" y="1534886"/>
            <a:ext cx="3957889" cy="3038848"/>
          </a:xfrm>
          <a:prstGeom prst="rect">
            <a:avLst/>
          </a:prstGeom>
          <a:noFill/>
          <a:extLst>
            <a:ext uri="{909E8E84-426E-40DD-AFC4-6F175D3DCCD1}">
              <a14:hiddenFill xmlns:a14="http://schemas.microsoft.com/office/drawing/2010/main">
                <a:solidFill>
                  <a:srgbClr val="FFFFFF"/>
                </a:solidFill>
              </a14:hiddenFill>
            </a:ext>
          </a:extLst>
        </p:spPr>
      </p:pic>
      <p:grpSp>
        <p:nvGrpSpPr>
          <p:cNvPr id="1029" name="Group 136">
            <a:extLst>
              <a:ext uri="{FF2B5EF4-FFF2-40B4-BE49-F238E27FC236}">
                <a16:creationId xmlns:a16="http://schemas.microsoft.com/office/drawing/2014/main" id="{D060B936-2771-48DC-842C-14EE9318E3E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030" name="Oval 137">
              <a:extLst>
                <a:ext uri="{FF2B5EF4-FFF2-40B4-BE49-F238E27FC236}">
                  <a16:creationId xmlns:a16="http://schemas.microsoft.com/office/drawing/2014/main" id="{DB4EC8B4-4BB2-45C2-A68A-28E36AC10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31" name="Oval 138">
              <a:extLst>
                <a:ext uri="{FF2B5EF4-FFF2-40B4-BE49-F238E27FC236}">
                  <a16:creationId xmlns:a16="http://schemas.microsoft.com/office/drawing/2014/main" id="{1431D296-F8F1-41C3-A211-E83E243C51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169566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1000"/>
                                        <p:tgtEl>
                                          <p:spTgt spid="3">
                                            <p:txEl>
                                              <p:pRg st="8" end="8"/>
                                            </p:txEl>
                                          </p:spTgt>
                                        </p:tgtEl>
                                      </p:cBhvr>
                                    </p:animEffect>
                                    <p:anim calcmode="lin" valueType="num">
                                      <p:cBhvr>
                                        <p:cTn id="5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9" end="9"/>
                                            </p:txEl>
                                          </p:spTgt>
                                        </p:tgtEl>
                                        <p:attrNameLst>
                                          <p:attrName>style.visibility</p:attrName>
                                        </p:attrNameLst>
                                      </p:cBhvr>
                                      <p:to>
                                        <p:strVal val="visible"/>
                                      </p:to>
                                    </p:set>
                                    <p:animEffect transition="in" filter="fade">
                                      <p:cBhvr>
                                        <p:cTn id="56" dur="1000"/>
                                        <p:tgtEl>
                                          <p:spTgt spid="3">
                                            <p:txEl>
                                              <p:pRg st="9" end="9"/>
                                            </p:txEl>
                                          </p:spTgt>
                                        </p:tgtEl>
                                      </p:cBhvr>
                                    </p:animEffect>
                                    <p:anim calcmode="lin" valueType="num">
                                      <p:cBhvr>
                                        <p:cTn id="5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10" end="10"/>
                                            </p:txEl>
                                          </p:spTgt>
                                        </p:tgtEl>
                                        <p:attrNameLst>
                                          <p:attrName>style.visibility</p:attrName>
                                        </p:attrNameLst>
                                      </p:cBhvr>
                                      <p:to>
                                        <p:strVal val="visible"/>
                                      </p:to>
                                    </p:set>
                                    <p:animEffect transition="in" filter="fade">
                                      <p:cBhvr>
                                        <p:cTn id="63" dur="1000"/>
                                        <p:tgtEl>
                                          <p:spTgt spid="3">
                                            <p:txEl>
                                              <p:pRg st="10" end="10"/>
                                            </p:txEl>
                                          </p:spTgt>
                                        </p:tgtEl>
                                      </p:cBhvr>
                                    </p:animEffect>
                                    <p:anim calcmode="lin" valueType="num">
                                      <p:cBhvr>
                                        <p:cTn id="64"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3">
                                            <p:txEl>
                                              <p:pRg st="11" end="11"/>
                                            </p:txEl>
                                          </p:spTgt>
                                        </p:tgtEl>
                                        <p:attrNameLst>
                                          <p:attrName>style.visibility</p:attrName>
                                        </p:attrNameLst>
                                      </p:cBhvr>
                                      <p:to>
                                        <p:strVal val="visible"/>
                                      </p:to>
                                    </p:set>
                                    <p:animEffect transition="in" filter="fade">
                                      <p:cBhvr>
                                        <p:cTn id="70" dur="1000"/>
                                        <p:tgtEl>
                                          <p:spTgt spid="3">
                                            <p:txEl>
                                              <p:pRg st="11" end="11"/>
                                            </p:txEl>
                                          </p:spTgt>
                                        </p:tgtEl>
                                      </p:cBhvr>
                                    </p:animEffect>
                                    <p:anim calcmode="lin" valueType="num">
                                      <p:cBhvr>
                                        <p:cTn id="71"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3">
                                            <p:txEl>
                                              <p:pRg st="12" end="12"/>
                                            </p:txEl>
                                          </p:spTgt>
                                        </p:tgtEl>
                                        <p:attrNameLst>
                                          <p:attrName>style.visibility</p:attrName>
                                        </p:attrNameLst>
                                      </p:cBhvr>
                                      <p:to>
                                        <p:strVal val="visible"/>
                                      </p:to>
                                    </p:set>
                                    <p:animEffect transition="in" filter="fade">
                                      <p:cBhvr>
                                        <p:cTn id="77" dur="1000"/>
                                        <p:tgtEl>
                                          <p:spTgt spid="3">
                                            <p:txEl>
                                              <p:pRg st="12" end="12"/>
                                            </p:txEl>
                                          </p:spTgt>
                                        </p:tgtEl>
                                      </p:cBhvr>
                                    </p:animEffect>
                                    <p:anim calcmode="lin" valueType="num">
                                      <p:cBhvr>
                                        <p:cTn id="78"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5B057BAA-CAD8-42D7-8DDF-E2075435DA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6502" y="0"/>
            <a:ext cx="6125497" cy="6857999"/>
          </a:xfrm>
          <a:prstGeom prst="rect">
            <a:avLst/>
          </a:prstGeom>
          <a:blipFill dpi="0" rotWithShape="1">
            <a:blip r:embed="rId2">
              <a:alphaModFix amt="60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2FE44A-4FA3-49FC-A31A-B22FC8F0D5CA}"/>
              </a:ext>
            </a:extLst>
          </p:cNvPr>
          <p:cNvSpPr>
            <a:spLocks noGrp="1"/>
          </p:cNvSpPr>
          <p:nvPr>
            <p:ph type="title"/>
          </p:nvPr>
        </p:nvSpPr>
        <p:spPr>
          <a:xfrm>
            <a:off x="6400800" y="484632"/>
            <a:ext cx="5299586" cy="805325"/>
          </a:xfrm>
          <a:ln>
            <a:noFill/>
          </a:ln>
        </p:spPr>
        <p:txBody>
          <a:bodyPr>
            <a:normAutofit/>
          </a:bodyPr>
          <a:lstStyle/>
          <a:p>
            <a:r>
              <a:rPr lang="en-US" sz="4000" dirty="0"/>
              <a:t>When to use memos</a:t>
            </a:r>
          </a:p>
        </p:txBody>
      </p:sp>
      <p:sp>
        <p:nvSpPr>
          <p:cNvPr id="3" name="Content Placeholder 2">
            <a:extLst>
              <a:ext uri="{FF2B5EF4-FFF2-40B4-BE49-F238E27FC236}">
                <a16:creationId xmlns:a16="http://schemas.microsoft.com/office/drawing/2014/main" id="{512C8A1B-C18F-40AE-B07F-DD275418C96B}"/>
              </a:ext>
            </a:extLst>
          </p:cNvPr>
          <p:cNvSpPr>
            <a:spLocks noGrp="1"/>
          </p:cNvSpPr>
          <p:nvPr>
            <p:ph idx="1"/>
          </p:nvPr>
        </p:nvSpPr>
        <p:spPr>
          <a:xfrm>
            <a:off x="6154993" y="1319150"/>
            <a:ext cx="5791200" cy="4710675"/>
          </a:xfrm>
        </p:spPr>
        <p:txBody>
          <a:bodyPr>
            <a:normAutofit fontScale="92500" lnSpcReduction="10000"/>
          </a:bodyPr>
          <a:lstStyle/>
          <a:p>
            <a:pPr marL="228600" marR="0" lvl="0" indent="-228600" rtl="0">
              <a:spcBef>
                <a:spcPts val="1000"/>
              </a:spcBef>
              <a:buClr>
                <a:schemeClr val="dk1"/>
              </a:buClr>
              <a:buSzPct val="100000"/>
              <a:buFont typeface="Arial"/>
              <a:buChar char="•"/>
            </a:pPr>
            <a:r>
              <a:rPr lang="en-US" sz="2200" dirty="0">
                <a:latin typeface="Calibri" panose="020F0502020204030204" pitchFamily="34" charset="0"/>
                <a:ea typeface="Calibri"/>
                <a:cs typeface="Calibri" panose="020F0502020204030204" pitchFamily="34" charset="0"/>
                <a:sym typeface="Calibri"/>
              </a:rPr>
              <a:t>C</a:t>
            </a:r>
            <a:r>
              <a:rPr lang="en-US" sz="2200" b="0" i="0" u="none" strike="noStrike" cap="none" dirty="0">
                <a:latin typeface="Calibri" panose="020F0502020204030204" pitchFamily="34" charset="0"/>
                <a:ea typeface="Calibri"/>
                <a:cs typeface="Calibri" panose="020F0502020204030204" pitchFamily="34" charset="0"/>
                <a:sym typeface="Calibri"/>
              </a:rPr>
              <a:t>ommunication </a:t>
            </a:r>
            <a:r>
              <a:rPr lang="en-US" sz="2200" b="1" i="0" u="sng" strike="noStrike" cap="none" dirty="0">
                <a:latin typeface="Calibri" panose="020F0502020204030204" pitchFamily="34" charset="0"/>
                <a:ea typeface="Calibri"/>
                <a:cs typeface="Calibri" panose="020F0502020204030204" pitchFamily="34" charset="0"/>
                <a:sym typeface="Calibri"/>
              </a:rPr>
              <a:t>within</a:t>
            </a:r>
            <a:r>
              <a:rPr lang="en-US" sz="2200" b="0" i="0" u="none" strike="noStrike" cap="none" dirty="0">
                <a:latin typeface="Calibri" panose="020F0502020204030204" pitchFamily="34" charset="0"/>
                <a:ea typeface="Calibri"/>
                <a:cs typeface="Calibri" panose="020F0502020204030204" pitchFamily="34" charset="0"/>
                <a:sym typeface="Calibri"/>
              </a:rPr>
              <a:t> an organization</a:t>
            </a:r>
          </a:p>
          <a:p>
            <a:pPr marL="228600" marR="0" lvl="0" indent="-228600" rtl="0">
              <a:spcBef>
                <a:spcPts val="1000"/>
              </a:spcBef>
              <a:buClr>
                <a:schemeClr val="dk1"/>
              </a:buClr>
              <a:buSzPct val="100000"/>
              <a:buFont typeface="Arial"/>
              <a:buChar char="•"/>
            </a:pPr>
            <a:r>
              <a:rPr lang="en-US" sz="2200" dirty="0">
                <a:latin typeface="Calibri" panose="020F0502020204030204" pitchFamily="34" charset="0"/>
                <a:cs typeface="Calibri" panose="020F0502020204030204" pitchFamily="34" charset="0"/>
              </a:rPr>
              <a:t>For p</a:t>
            </a:r>
            <a:r>
              <a:rPr lang="en-US" sz="2200" b="0" i="0" dirty="0">
                <a:effectLst/>
                <a:latin typeface="Calibri" panose="020F0502020204030204" pitchFamily="34" charset="0"/>
                <a:cs typeface="Calibri" panose="020F0502020204030204" pitchFamily="34" charset="0"/>
              </a:rPr>
              <a:t>roposal, a serious recommendation, a technical explanation, a new policy, or something that readers will consult more than once</a:t>
            </a:r>
          </a:p>
          <a:p>
            <a:pPr marL="228600" indent="-228600">
              <a:spcBef>
                <a:spcPts val="1000"/>
              </a:spcBef>
              <a:buClr>
                <a:schemeClr val="dk1"/>
              </a:buClr>
              <a:buSzPct val="100000"/>
              <a:buFont typeface="Arial"/>
              <a:buChar char="•"/>
            </a:pPr>
            <a:r>
              <a:rPr lang="en-US" sz="2200" b="1" i="0" dirty="0">
                <a:effectLst/>
                <a:latin typeface="Calibri" panose="020F0502020204030204" pitchFamily="34" charset="0"/>
                <a:cs typeface="Calibri" panose="020F0502020204030204" pitchFamily="34" charset="0"/>
              </a:rPr>
              <a:t>Will be printed and posted on a bulletin board</a:t>
            </a:r>
          </a:p>
          <a:p>
            <a:pPr marL="228600" indent="-228600">
              <a:spcBef>
                <a:spcPts val="1000"/>
              </a:spcBef>
              <a:buClr>
                <a:schemeClr val="dk1"/>
              </a:buClr>
              <a:buSzPct val="100000"/>
              <a:buFont typeface="Arial"/>
              <a:buChar char="•"/>
            </a:pPr>
            <a:r>
              <a:rPr lang="en-US" sz="2200" b="0" i="0" dirty="0">
                <a:effectLst/>
                <a:latin typeface="Calibri" panose="020F0502020204030204" pitchFamily="34" charset="0"/>
                <a:cs typeface="Calibri" panose="020F0502020204030204" pitchFamily="34" charset="0"/>
              </a:rPr>
              <a:t>If contains bullet points, bold headings, columns, tables,  or graphs </a:t>
            </a:r>
          </a:p>
          <a:p>
            <a:pPr marL="228600" indent="-228600">
              <a:spcBef>
                <a:spcPts val="1000"/>
              </a:spcBef>
              <a:buClr>
                <a:schemeClr val="dk1"/>
              </a:buClr>
              <a:buSzPct val="100000"/>
              <a:buFont typeface="Arial"/>
              <a:buChar char="•"/>
            </a:pPr>
            <a:r>
              <a:rPr lang="en-US" sz="2200" dirty="0">
                <a:latin typeface="Calibri"/>
                <a:cs typeface="Calibri"/>
                <a:sym typeface="Calibri"/>
              </a:rPr>
              <a:t>Use a Cathy/specific Subject line </a:t>
            </a:r>
          </a:p>
          <a:p>
            <a:pPr marL="228600" indent="-228600">
              <a:spcBef>
                <a:spcPts val="1000"/>
              </a:spcBef>
              <a:buClr>
                <a:schemeClr val="dk1"/>
              </a:buClr>
              <a:buSzPct val="100000"/>
              <a:buFont typeface="Arial"/>
              <a:buChar char="•"/>
            </a:pPr>
            <a:r>
              <a:rPr lang="en-US" sz="2200" dirty="0">
                <a:latin typeface="Calibri"/>
                <a:cs typeface="Calibri"/>
              </a:rPr>
              <a:t>As always, needs an </a:t>
            </a:r>
            <a:r>
              <a:rPr lang="en-US" sz="2200" i="1" dirty="0">
                <a:solidFill>
                  <a:srgbClr val="FF0000"/>
                </a:solidFill>
                <a:latin typeface="Calibri"/>
                <a:cs typeface="Calibri"/>
              </a:rPr>
              <a:t>Introduction</a:t>
            </a:r>
            <a:r>
              <a:rPr lang="en-US" sz="2200" dirty="0">
                <a:latin typeface="Calibri"/>
                <a:cs typeface="Calibri"/>
              </a:rPr>
              <a:t>, a </a:t>
            </a:r>
            <a:r>
              <a:rPr lang="en-US" sz="2200" i="1" dirty="0">
                <a:solidFill>
                  <a:srgbClr val="FF0000"/>
                </a:solidFill>
                <a:latin typeface="Calibri"/>
                <a:cs typeface="Calibri"/>
              </a:rPr>
              <a:t>Body</a:t>
            </a:r>
            <a:r>
              <a:rPr lang="en-US" sz="2200" dirty="0">
                <a:latin typeface="Calibri"/>
                <a:cs typeface="Calibri"/>
              </a:rPr>
              <a:t>, and a </a:t>
            </a:r>
            <a:r>
              <a:rPr lang="en-US" sz="2200" i="1" dirty="0">
                <a:solidFill>
                  <a:srgbClr val="FF0000"/>
                </a:solidFill>
                <a:latin typeface="Calibri"/>
                <a:cs typeface="Calibri"/>
              </a:rPr>
              <a:t>Closing paragraph</a:t>
            </a:r>
          </a:p>
          <a:p>
            <a:pPr marL="228600" indent="-228600">
              <a:spcBef>
                <a:spcPts val="1000"/>
              </a:spcBef>
              <a:buClr>
                <a:schemeClr val="dk1"/>
              </a:buClr>
              <a:buSzPct val="100000"/>
              <a:buFont typeface="Arial"/>
              <a:buChar char="•"/>
            </a:pPr>
            <a:r>
              <a:rPr lang="en-US" sz="2200" i="0" dirty="0">
                <a:effectLst/>
                <a:latin typeface="Calibri" panose="020F0502020204030204" pitchFamily="34" charset="0"/>
                <a:cs typeface="Calibri" panose="020F0502020204030204" pitchFamily="34" charset="0"/>
              </a:rPr>
              <a:t>Try to keep is short with ½ page</a:t>
            </a:r>
          </a:p>
          <a:p>
            <a:pPr marL="228600" indent="-228600">
              <a:spcBef>
                <a:spcPts val="1000"/>
              </a:spcBef>
              <a:buClr>
                <a:schemeClr val="dk1"/>
              </a:buClr>
              <a:buSzPct val="100000"/>
              <a:buFont typeface="Arial"/>
              <a:buChar char="•"/>
            </a:pPr>
            <a:r>
              <a:rPr lang="en-US" sz="2200" i="0" dirty="0">
                <a:effectLst/>
                <a:latin typeface="Calibri" panose="020F0502020204030204" pitchFamily="34" charset="0"/>
                <a:cs typeface="Calibri" panose="020F0502020204030204" pitchFamily="34" charset="0"/>
              </a:rPr>
              <a:t>To send your memo, simply attach it to a brief email.</a:t>
            </a:r>
            <a:br>
              <a:rPr lang="en-US" sz="1500" b="0" i="0" u="none" strike="noStrike" cap="none" dirty="0">
                <a:latin typeface="Calibri"/>
                <a:ea typeface="Calibri"/>
                <a:cs typeface="Calibri"/>
                <a:sym typeface="Calibri"/>
              </a:rPr>
            </a:br>
            <a:endParaRPr lang="en-US" sz="1500" dirty="0">
              <a:latin typeface="Calibri"/>
              <a:ea typeface="Calibri"/>
              <a:cs typeface="Calibri"/>
              <a:sym typeface="Calibri"/>
            </a:endParaRPr>
          </a:p>
          <a:p>
            <a:endParaRPr lang="en-US" sz="1500" dirty="0"/>
          </a:p>
        </p:txBody>
      </p:sp>
      <p:grpSp>
        <p:nvGrpSpPr>
          <p:cNvPr id="73" name="Group 72">
            <a:extLst>
              <a:ext uri="{FF2B5EF4-FFF2-40B4-BE49-F238E27FC236}">
                <a16:creationId xmlns:a16="http://schemas.microsoft.com/office/drawing/2014/main" id="{ECBD3C71-5915-4215-B435-9334BCE4BE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74" name="Oval 73">
              <a:extLst>
                <a:ext uri="{FF2B5EF4-FFF2-40B4-BE49-F238E27FC236}">
                  <a16:creationId xmlns:a16="http://schemas.microsoft.com/office/drawing/2014/main" id="{118961C7-3F52-4908-BA1D-EE6B50734D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75" name="Oval 74">
              <a:extLst>
                <a:ext uri="{FF2B5EF4-FFF2-40B4-BE49-F238E27FC236}">
                  <a16:creationId xmlns:a16="http://schemas.microsoft.com/office/drawing/2014/main" id="{C640DAE0-FDB1-4C88-B414-A361A75EA2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2052" name="Picture 4" descr="17+ Free Interoffice Memo Templates in Word Excel PDF formats">
            <a:extLst>
              <a:ext uri="{FF2B5EF4-FFF2-40B4-BE49-F238E27FC236}">
                <a16:creationId xmlns:a16="http://schemas.microsoft.com/office/drawing/2014/main" id="{992DA4AE-94F2-4BE4-A791-2C95AF07E2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614" y="798739"/>
            <a:ext cx="5295900" cy="4933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0342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tint val="75000"/>
                <a:shade val="58000"/>
                <a:satMod val="120000"/>
              </a:schemeClr>
              <a:schemeClr val="bg1">
                <a:tint val="50000"/>
                <a:shade val="96000"/>
              </a:schemeClr>
            </a:duotone>
          </a:blip>
          <a:tile tx="0" ty="0" sx="100000" sy="100000" flip="none" algn="tl"/>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86284" y="484632"/>
            <a:ext cx="4741963" cy="1971964"/>
          </a:xfrm>
        </p:spPr>
        <p:txBody>
          <a:bodyPr>
            <a:normAutofit/>
          </a:bodyPr>
          <a:lstStyle/>
          <a:p>
            <a:r>
              <a:rPr lang="en-US" sz="4800">
                <a:solidFill>
                  <a:schemeClr val="tx1"/>
                </a:solidFill>
              </a:rPr>
              <a:t>Goals</a:t>
            </a:r>
          </a:p>
        </p:txBody>
      </p:sp>
      <p:sp>
        <p:nvSpPr>
          <p:cNvPr id="12" name="Freeform: Shape 11">
            <a:extLst>
              <a:ext uri="{FF2B5EF4-FFF2-40B4-BE49-F238E27FC236}">
                <a16:creationId xmlns:a16="http://schemas.microsoft.com/office/drawing/2014/main" id="{E5821A2D-F010-4C2B-8819-23281D9C77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3"/>
            <a:ext cx="6095695" cy="6857997"/>
          </a:xfrm>
          <a:custGeom>
            <a:avLst/>
            <a:gdLst>
              <a:gd name="connsiteX0" fmla="*/ 3435036 w 6095695"/>
              <a:gd name="connsiteY0" fmla="*/ 0 h 6857997"/>
              <a:gd name="connsiteX1" fmla="*/ 4198562 w 6095695"/>
              <a:gd name="connsiteY1" fmla="*/ 0 h 6857997"/>
              <a:gd name="connsiteX2" fmla="*/ 4365987 w 6095695"/>
              <a:gd name="connsiteY2" fmla="*/ 128761 h 6857997"/>
              <a:gd name="connsiteX3" fmla="*/ 6095695 w 6095695"/>
              <a:gd name="connsiteY3" fmla="*/ 3718209 h 6857997"/>
              <a:gd name="connsiteX4" fmla="*/ 4860911 w 6095695"/>
              <a:gd name="connsiteY4" fmla="*/ 6845880 h 6857997"/>
              <a:gd name="connsiteX5" fmla="*/ 4849107 w 6095695"/>
              <a:gd name="connsiteY5" fmla="*/ 6857997 h 6857997"/>
              <a:gd name="connsiteX6" fmla="*/ 4253869 w 6095695"/>
              <a:gd name="connsiteY6" fmla="*/ 6857997 h 6857997"/>
              <a:gd name="connsiteX7" fmla="*/ 4409441 w 6095695"/>
              <a:gd name="connsiteY7" fmla="*/ 6719623 h 6857997"/>
              <a:gd name="connsiteX8" fmla="*/ 5679794 w 6095695"/>
              <a:gd name="connsiteY8" fmla="*/ 3718209 h 6857997"/>
              <a:gd name="connsiteX9" fmla="*/ 3591563 w 6095695"/>
              <a:gd name="connsiteY9" fmla="*/ 88079 h 6857997"/>
              <a:gd name="connsiteX10" fmla="*/ 0 w 6095695"/>
              <a:gd name="connsiteY10" fmla="*/ 0 h 6857997"/>
              <a:gd name="connsiteX11" fmla="*/ 3177466 w 6095695"/>
              <a:gd name="connsiteY11" fmla="*/ 0 h 6857997"/>
              <a:gd name="connsiteX12" fmla="*/ 3353291 w 6095695"/>
              <a:gd name="connsiteY12" fmla="*/ 88129 h 6857997"/>
              <a:gd name="connsiteX13" fmla="*/ 5560965 w 6095695"/>
              <a:gd name="connsiteY13" fmla="*/ 3718209 h 6857997"/>
              <a:gd name="connsiteX14" fmla="*/ 4325417 w 6095695"/>
              <a:gd name="connsiteY14" fmla="*/ 6637392 h 6857997"/>
              <a:gd name="connsiteX15" fmla="*/ 4077394 w 6095695"/>
              <a:gd name="connsiteY15" fmla="*/ 6857997 h 6857997"/>
              <a:gd name="connsiteX16" fmla="*/ 0 w 6095695"/>
              <a:gd name="connsiteY16"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Network Tower">
            <a:extLst>
              <a:ext uri="{FF2B5EF4-FFF2-40B4-BE49-F238E27FC236}">
                <a16:creationId xmlns:a16="http://schemas.microsoft.com/office/drawing/2014/main" id="{A8CD3BD1-6BAB-4A90-AB50-F00C6A74741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3396" y="1687625"/>
            <a:ext cx="3573675" cy="3573675"/>
          </a:xfrm>
          <a:prstGeom prst="rect">
            <a:avLst/>
          </a:prstGeom>
        </p:spPr>
      </p:pic>
      <p:sp>
        <p:nvSpPr>
          <p:cNvPr id="3" name="Content Placeholder 2"/>
          <p:cNvSpPr>
            <a:spLocks noGrp="1"/>
          </p:cNvSpPr>
          <p:nvPr>
            <p:ph idx="1"/>
          </p:nvPr>
        </p:nvSpPr>
        <p:spPr>
          <a:xfrm>
            <a:off x="6386286" y="2456596"/>
            <a:ext cx="4741962" cy="3715603"/>
          </a:xfrm>
        </p:spPr>
        <p:txBody>
          <a:bodyPr>
            <a:normAutofit/>
          </a:bodyPr>
          <a:lstStyle/>
          <a:p>
            <a:r>
              <a:rPr lang="en-US" sz="2400" dirty="0"/>
              <a:t>What is Formal and informal Communications </a:t>
            </a:r>
          </a:p>
          <a:p>
            <a:r>
              <a:rPr lang="en-US" sz="2400" dirty="0"/>
              <a:t>Describe 4 Communication Channels</a:t>
            </a:r>
          </a:p>
          <a:p>
            <a:r>
              <a:rPr lang="en-US" sz="2400" dirty="0"/>
              <a:t>Using Brainstorming Sessions as a form of communication</a:t>
            </a:r>
          </a:p>
        </p:txBody>
      </p:sp>
      <p:grpSp>
        <p:nvGrpSpPr>
          <p:cNvPr id="14" name="Group 13">
            <a:extLst>
              <a:ext uri="{FF2B5EF4-FFF2-40B4-BE49-F238E27FC236}">
                <a16:creationId xmlns:a16="http://schemas.microsoft.com/office/drawing/2014/main" id="{D68B9961-F007-40D1-AF51-61B6DE5106C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5" name="Oval 14">
              <a:extLst>
                <a:ext uri="{FF2B5EF4-FFF2-40B4-BE49-F238E27FC236}">
                  <a16:creationId xmlns:a16="http://schemas.microsoft.com/office/drawing/2014/main" id="{E9FDF494-C7FB-47DF-BD39-1F65FA5508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6" name="Oval 15">
              <a:extLst>
                <a:ext uri="{FF2B5EF4-FFF2-40B4-BE49-F238E27FC236}">
                  <a16:creationId xmlns:a16="http://schemas.microsoft.com/office/drawing/2014/main" id="{3A822E1C-4C1A-4BEE-B19C-0FFB2D57B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Tree>
    <p:extLst>
      <p:ext uri="{BB962C8B-B14F-4D97-AF65-F5344CB8AC3E}">
        <p14:creationId xmlns:p14="http://schemas.microsoft.com/office/powerpoint/2010/main" val="349660040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down)">
                                      <p:cBhvr>
                                        <p:cTn id="11" dur="500"/>
                                        <p:tgtEl>
                                          <p:spTgt spid="3">
                                            <p:txEl>
                                              <p:pRg st="1" end="1"/>
                                            </p:tx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5B057BAA-CAD8-42D7-8DDF-E2075435DA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6502" y="0"/>
            <a:ext cx="6125497" cy="6857999"/>
          </a:xfrm>
          <a:prstGeom prst="rect">
            <a:avLst/>
          </a:prstGeom>
          <a:blipFill dpi="0" rotWithShape="1">
            <a:blip r:embed="rId2">
              <a:alphaModFix amt="60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2FE44A-4FA3-49FC-A31A-B22FC8F0D5CA}"/>
              </a:ext>
            </a:extLst>
          </p:cNvPr>
          <p:cNvSpPr>
            <a:spLocks noGrp="1"/>
          </p:cNvSpPr>
          <p:nvPr>
            <p:ph type="title"/>
          </p:nvPr>
        </p:nvSpPr>
        <p:spPr>
          <a:xfrm>
            <a:off x="6400800" y="484632"/>
            <a:ext cx="5299586" cy="674697"/>
          </a:xfrm>
          <a:ln>
            <a:noFill/>
          </a:ln>
        </p:spPr>
        <p:txBody>
          <a:bodyPr>
            <a:normAutofit/>
          </a:bodyPr>
          <a:lstStyle/>
          <a:p>
            <a:r>
              <a:rPr lang="en-US" sz="4000" dirty="0"/>
              <a:t>When to use letters</a:t>
            </a:r>
          </a:p>
        </p:txBody>
      </p:sp>
      <p:pic>
        <p:nvPicPr>
          <p:cNvPr id="3074" name="Picture 2" descr="35 Formal / Business Letter Format Templates &amp; Examples ᐅ TemplateLab">
            <a:extLst>
              <a:ext uri="{FF2B5EF4-FFF2-40B4-BE49-F238E27FC236}">
                <a16:creationId xmlns:a16="http://schemas.microsoft.com/office/drawing/2014/main" id="{A39098D6-22AE-4896-B651-4A3F89A0762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956" r="-1" b="6000"/>
          <a:stretch/>
        </p:blipFill>
        <p:spPr bwMode="auto">
          <a:xfrm>
            <a:off x="633999" y="640080"/>
            <a:ext cx="4794199" cy="558810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512C8A1B-C18F-40AE-B07F-DD275418C96B}"/>
              </a:ext>
            </a:extLst>
          </p:cNvPr>
          <p:cNvSpPr>
            <a:spLocks noGrp="1"/>
          </p:cNvSpPr>
          <p:nvPr>
            <p:ph idx="1"/>
          </p:nvPr>
        </p:nvSpPr>
        <p:spPr>
          <a:xfrm>
            <a:off x="6479457" y="1445078"/>
            <a:ext cx="5712542" cy="5127171"/>
          </a:xfrm>
        </p:spPr>
        <p:txBody>
          <a:bodyPr>
            <a:noAutofit/>
          </a:bodyPr>
          <a:lstStyle/>
          <a:p>
            <a:pPr lvl="0" rtl="0">
              <a:spcBef>
                <a:spcPts val="0"/>
              </a:spcBef>
              <a:buClr>
                <a:schemeClr val="dk1"/>
              </a:buClr>
              <a:buSzPct val="100000"/>
              <a:buFont typeface="Arial"/>
              <a:buChar char="•"/>
            </a:pPr>
            <a:r>
              <a:rPr lang="en-US" b="1" i="0" u="none" strike="noStrike" cap="none" dirty="0">
                <a:latin typeface="Calibri" panose="020F0502020204030204" pitchFamily="34" charset="0"/>
                <a:ea typeface="Calibri"/>
                <a:cs typeface="Calibri" panose="020F0502020204030204" pitchFamily="34" charset="0"/>
                <a:sym typeface="Calibri"/>
              </a:rPr>
              <a:t>Letters</a:t>
            </a:r>
            <a:r>
              <a:rPr lang="en-US" b="0" i="0" u="none" strike="noStrike" cap="none" dirty="0">
                <a:latin typeface="Calibri" panose="020F0502020204030204" pitchFamily="34" charset="0"/>
                <a:ea typeface="Calibri"/>
                <a:cs typeface="Calibri" panose="020F0502020204030204" pitchFamily="34" charset="0"/>
                <a:sym typeface="Calibri"/>
              </a:rPr>
              <a:t> are typically sent to recipients </a:t>
            </a:r>
            <a:r>
              <a:rPr lang="en-US" b="1" i="0" u="none" strike="noStrike" cap="none" dirty="0">
                <a:latin typeface="Calibri" panose="020F0502020204030204" pitchFamily="34" charset="0"/>
                <a:ea typeface="Calibri"/>
                <a:cs typeface="Calibri" panose="020F0502020204030204" pitchFamily="34" charset="0"/>
                <a:sym typeface="Calibri"/>
              </a:rPr>
              <a:t>outside</a:t>
            </a:r>
            <a:r>
              <a:rPr lang="en-US" b="0" i="0" u="none" strike="noStrike" cap="none" dirty="0">
                <a:latin typeface="Calibri" panose="020F0502020204030204" pitchFamily="34" charset="0"/>
                <a:ea typeface="Calibri"/>
                <a:cs typeface="Calibri" panose="020F0502020204030204" pitchFamily="34" charset="0"/>
                <a:sym typeface="Calibri"/>
              </a:rPr>
              <a:t> an organization</a:t>
            </a:r>
          </a:p>
          <a:p>
            <a:pPr lvl="0" rtl="0">
              <a:spcBef>
                <a:spcPts val="0"/>
              </a:spcBef>
              <a:buClr>
                <a:schemeClr val="dk1"/>
              </a:buClr>
              <a:buSzPct val="100000"/>
              <a:buFont typeface="Arial"/>
              <a:buChar char="•"/>
            </a:pPr>
            <a:r>
              <a:rPr lang="en-US" dirty="0">
                <a:latin typeface="Calibri" panose="020F0502020204030204" pitchFamily="34" charset="0"/>
                <a:ea typeface="Calibri"/>
                <a:cs typeface="Calibri" panose="020F0502020204030204" pitchFamily="34" charset="0"/>
                <a:sym typeface="Calibri"/>
              </a:rPr>
              <a:t>May be used </a:t>
            </a:r>
            <a:r>
              <a:rPr lang="en-US" b="1" dirty="0">
                <a:latin typeface="Calibri" panose="020F0502020204030204" pitchFamily="34" charset="0"/>
                <a:ea typeface="Calibri"/>
                <a:cs typeface="Calibri" panose="020F0502020204030204" pitchFamily="34" charset="0"/>
                <a:sym typeface="Calibri"/>
              </a:rPr>
              <a:t>within </a:t>
            </a:r>
            <a:r>
              <a:rPr lang="en-US" dirty="0">
                <a:latin typeface="Calibri" panose="020F0502020204030204" pitchFamily="34" charset="0"/>
                <a:ea typeface="Calibri"/>
                <a:cs typeface="Calibri" panose="020F0502020204030204" pitchFamily="34" charset="0"/>
                <a:sym typeface="Calibri"/>
              </a:rPr>
              <a:t>an organization if</a:t>
            </a:r>
            <a:r>
              <a:rPr lang="en-US" b="0" i="0" u="none" strike="noStrike" cap="none" dirty="0">
                <a:latin typeface="Calibri" panose="020F0502020204030204" pitchFamily="34" charset="0"/>
                <a:ea typeface="Calibri"/>
                <a:cs typeface="Calibri" panose="020F0502020204030204" pitchFamily="34" charset="0"/>
                <a:sym typeface="Calibri"/>
              </a:rPr>
              <a:t> </a:t>
            </a:r>
            <a:r>
              <a:rPr lang="en-US" dirty="0">
                <a:latin typeface="Calibri" panose="020F0502020204030204" pitchFamily="34" charset="0"/>
                <a:ea typeface="Calibri"/>
                <a:cs typeface="Calibri" panose="020F0502020204030204" pitchFamily="34" charset="0"/>
                <a:sym typeface="Calibri"/>
              </a:rPr>
              <a:t>the topic </a:t>
            </a:r>
            <a:r>
              <a:rPr lang="en-US" b="0" i="0" u="none" strike="noStrike" cap="none" dirty="0">
                <a:latin typeface="Calibri" panose="020F0502020204030204" pitchFamily="34" charset="0"/>
                <a:ea typeface="Calibri"/>
                <a:cs typeface="Calibri" panose="020F0502020204030204" pitchFamily="34" charset="0"/>
                <a:sym typeface="Calibri"/>
              </a:rPr>
              <a:t>is </a:t>
            </a:r>
            <a:r>
              <a:rPr lang="en-US" u="sng" dirty="0">
                <a:latin typeface="Calibri" panose="020F0502020204030204" pitchFamily="34" charset="0"/>
                <a:ea typeface="Calibri"/>
                <a:cs typeface="Calibri" panose="020F0502020204030204" pitchFamily="34" charset="0"/>
                <a:sym typeface="Calibri"/>
              </a:rPr>
              <a:t>very </a:t>
            </a:r>
            <a:r>
              <a:rPr lang="en-US" b="0" i="0" u="sng" strike="noStrike" cap="none" dirty="0">
                <a:latin typeface="Calibri" panose="020F0502020204030204" pitchFamily="34" charset="0"/>
                <a:ea typeface="Calibri"/>
                <a:cs typeface="Calibri" panose="020F0502020204030204" pitchFamily="34" charset="0"/>
                <a:sym typeface="Calibri"/>
              </a:rPr>
              <a:t>formal </a:t>
            </a:r>
            <a:r>
              <a:rPr lang="en-US" b="0" i="0" u="none" strike="noStrike" cap="none" dirty="0">
                <a:latin typeface="Calibri" panose="020F0502020204030204" pitchFamily="34" charset="0"/>
                <a:ea typeface="Calibri"/>
                <a:cs typeface="Calibri" panose="020F0502020204030204" pitchFamily="34" charset="0"/>
                <a:sym typeface="Calibri"/>
              </a:rPr>
              <a:t>and/or non-routine </a:t>
            </a:r>
          </a:p>
          <a:p>
            <a:pPr lvl="1">
              <a:spcBef>
                <a:spcPts val="0"/>
              </a:spcBef>
              <a:buClr>
                <a:schemeClr val="dk1"/>
              </a:buClr>
              <a:buSzPct val="100000"/>
              <a:buFont typeface="Arial"/>
              <a:buChar char="•"/>
            </a:pPr>
            <a:r>
              <a:rPr lang="en-US" sz="2000" b="0" i="0" u="none" strike="noStrike" cap="none" dirty="0">
                <a:latin typeface="Calibri" panose="020F0502020204030204" pitchFamily="34" charset="0"/>
                <a:ea typeface="Calibri"/>
                <a:cs typeface="Calibri" panose="020F0502020204030204" pitchFamily="34" charset="0"/>
                <a:sym typeface="Calibri"/>
              </a:rPr>
              <a:t>Ex:  written warning in an employee’s file</a:t>
            </a:r>
          </a:p>
          <a:p>
            <a:pPr>
              <a:spcBef>
                <a:spcPts val="0"/>
              </a:spcBef>
              <a:buClr>
                <a:schemeClr val="dk1"/>
              </a:buClr>
              <a:buSzPct val="100000"/>
              <a:buFont typeface="Arial"/>
              <a:buChar char="•"/>
            </a:pPr>
            <a:r>
              <a:rPr lang="en-US" dirty="0">
                <a:latin typeface="Calibri" panose="020F0502020204030204" pitchFamily="34" charset="0"/>
                <a:cs typeface="Calibri" panose="020F0502020204030204" pitchFamily="34" charset="0"/>
              </a:rPr>
              <a:t>O</a:t>
            </a:r>
            <a:r>
              <a:rPr lang="en-US" b="0" i="0" dirty="0">
                <a:effectLst/>
                <a:latin typeface="Calibri" panose="020F0502020204030204" pitchFamily="34" charset="0"/>
                <a:cs typeface="Calibri" panose="020F0502020204030204" pitchFamily="34" charset="0"/>
              </a:rPr>
              <a:t>ften sent to a company, its clients, employees, or stakeholders</a:t>
            </a:r>
            <a:endParaRPr lang="en-US" dirty="0">
              <a:latin typeface="Calibri" panose="020F0502020204030204" pitchFamily="34" charset="0"/>
              <a:cs typeface="Calibri" panose="020F0502020204030204" pitchFamily="34" charset="0"/>
              <a:sym typeface="Calibri"/>
            </a:endParaRPr>
          </a:p>
          <a:p>
            <a:pPr>
              <a:spcBef>
                <a:spcPts val="0"/>
              </a:spcBef>
              <a:buClr>
                <a:schemeClr val="dk1"/>
              </a:buClr>
              <a:buSzPct val="100000"/>
              <a:buFont typeface="Arial"/>
              <a:buChar char="•"/>
            </a:pPr>
            <a:r>
              <a:rPr lang="en-US" b="0" i="0" dirty="0">
                <a:effectLst/>
                <a:latin typeface="Calibri" panose="020F0502020204030204" pitchFamily="34" charset="0"/>
                <a:cs typeface="Calibri" panose="020F0502020204030204" pitchFamily="34" charset="0"/>
                <a:sym typeface="Calibri"/>
              </a:rPr>
              <a:t>S</a:t>
            </a:r>
            <a:r>
              <a:rPr lang="en-US" b="0" i="0" dirty="0">
                <a:effectLst/>
                <a:latin typeface="Calibri" panose="020F0502020204030204" pitchFamily="34" charset="0"/>
                <a:cs typeface="Calibri" panose="020F0502020204030204" pitchFamily="34" charset="0"/>
              </a:rPr>
              <a:t>erious and formal types of correspondence</a:t>
            </a:r>
          </a:p>
          <a:p>
            <a:pPr lvl="1">
              <a:spcBef>
                <a:spcPts val="0"/>
              </a:spcBef>
              <a:buClr>
                <a:schemeClr val="dk1"/>
              </a:buClr>
              <a:buSzPct val="100000"/>
              <a:buFont typeface="Arial"/>
              <a:buChar char="•"/>
            </a:pPr>
            <a:r>
              <a:rPr lang="en-US" sz="2000" dirty="0">
                <a:latin typeface="Calibri" panose="020F0502020204030204" pitchFamily="34" charset="0"/>
                <a:cs typeface="Calibri" panose="020F0502020204030204" pitchFamily="34" charset="0"/>
              </a:rPr>
              <a:t>Reference letters</a:t>
            </a:r>
          </a:p>
          <a:p>
            <a:pPr lvl="1">
              <a:spcBef>
                <a:spcPts val="0"/>
              </a:spcBef>
              <a:buClr>
                <a:schemeClr val="dk1"/>
              </a:buClr>
              <a:buSzPct val="100000"/>
              <a:buFont typeface="Arial"/>
              <a:buChar char="•"/>
            </a:pPr>
            <a:r>
              <a:rPr lang="en-US" sz="2000" b="0" i="0" dirty="0">
                <a:effectLst/>
                <a:latin typeface="Calibri" panose="020F0502020204030204" pitchFamily="34" charset="0"/>
                <a:cs typeface="Calibri" panose="020F0502020204030204" pitchFamily="34" charset="0"/>
              </a:rPr>
              <a:t>Employment verification </a:t>
            </a:r>
          </a:p>
          <a:p>
            <a:pPr lvl="1">
              <a:spcBef>
                <a:spcPts val="0"/>
              </a:spcBef>
              <a:buClr>
                <a:schemeClr val="dk1"/>
              </a:buClr>
              <a:buSzPct val="100000"/>
              <a:buFont typeface="Arial"/>
              <a:buChar char="•"/>
            </a:pPr>
            <a:r>
              <a:rPr lang="en-US" sz="2000" dirty="0">
                <a:latin typeface="Calibri" panose="020F0502020204030204" pitchFamily="34" charset="0"/>
                <a:cs typeface="Calibri" panose="020F0502020204030204" pitchFamily="34" charset="0"/>
              </a:rPr>
              <a:t>Job Offers</a:t>
            </a:r>
          </a:p>
          <a:p>
            <a:pPr lvl="1">
              <a:spcBef>
                <a:spcPts val="0"/>
              </a:spcBef>
              <a:buClr>
                <a:schemeClr val="dk1"/>
              </a:buClr>
              <a:buSzPct val="100000"/>
              <a:buFont typeface="Arial"/>
              <a:buChar char="•"/>
            </a:pPr>
            <a:r>
              <a:rPr lang="en-US" sz="2000" dirty="0">
                <a:latin typeface="Calibri" panose="020F0502020204030204" pitchFamily="34" charset="0"/>
                <a:cs typeface="Calibri" panose="020F0502020204030204" pitchFamily="34" charset="0"/>
              </a:rPr>
              <a:t>Contracts</a:t>
            </a:r>
          </a:p>
          <a:p>
            <a:pPr marL="228600" indent="-228600">
              <a:spcBef>
                <a:spcPts val="0"/>
              </a:spcBef>
              <a:buClr>
                <a:schemeClr val="dk1"/>
              </a:buClr>
              <a:buSzPct val="100000"/>
              <a:buFont typeface="Arial"/>
              <a:buChar char="•"/>
            </a:pPr>
            <a:r>
              <a:rPr lang="en-US" dirty="0">
                <a:latin typeface="Calibri"/>
                <a:cs typeface="Calibri"/>
              </a:rPr>
              <a:t>Includes a greeting </a:t>
            </a:r>
            <a:r>
              <a:rPr lang="en-US" i="1" dirty="0">
                <a:solidFill>
                  <a:srgbClr val="FF0000"/>
                </a:solidFill>
                <a:latin typeface="Calibri"/>
                <a:cs typeface="Calibri"/>
                <a:sym typeface="Calibri"/>
              </a:rPr>
              <a:t>Salutation</a:t>
            </a:r>
          </a:p>
          <a:p>
            <a:pPr marL="502920" lvl="1" indent="-228600">
              <a:spcBef>
                <a:spcPts val="0"/>
              </a:spcBef>
              <a:buClr>
                <a:schemeClr val="dk1"/>
              </a:buClr>
              <a:buSzPct val="100000"/>
              <a:buFont typeface="Arial"/>
              <a:buChar char="•"/>
            </a:pPr>
            <a:r>
              <a:rPr lang="en-US" sz="2000" dirty="0">
                <a:latin typeface="Calibri"/>
                <a:cs typeface="Calibri"/>
                <a:sym typeface="Calibri"/>
              </a:rPr>
              <a:t>Dear Mr. Smith</a:t>
            </a:r>
          </a:p>
          <a:p>
            <a:pPr marL="228600" indent="-228600">
              <a:spcBef>
                <a:spcPts val="0"/>
              </a:spcBef>
              <a:buClr>
                <a:schemeClr val="dk1"/>
              </a:buClr>
              <a:buSzPct val="100000"/>
              <a:buFont typeface="Arial"/>
              <a:buChar char="•"/>
            </a:pPr>
            <a:r>
              <a:rPr lang="en-US" dirty="0">
                <a:latin typeface="Calibri"/>
                <a:cs typeface="Calibri"/>
              </a:rPr>
              <a:t>As always needs an </a:t>
            </a:r>
            <a:r>
              <a:rPr lang="en-US" i="1" dirty="0">
                <a:solidFill>
                  <a:srgbClr val="FF0000"/>
                </a:solidFill>
                <a:latin typeface="Calibri"/>
                <a:cs typeface="Calibri"/>
              </a:rPr>
              <a:t>Introduction</a:t>
            </a:r>
            <a:r>
              <a:rPr lang="en-US" dirty="0">
                <a:latin typeface="Calibri"/>
                <a:cs typeface="Calibri"/>
              </a:rPr>
              <a:t>, a </a:t>
            </a:r>
            <a:r>
              <a:rPr lang="en-US" i="1" dirty="0">
                <a:solidFill>
                  <a:srgbClr val="FF0000"/>
                </a:solidFill>
                <a:latin typeface="Calibri"/>
                <a:cs typeface="Calibri"/>
              </a:rPr>
              <a:t>Body</a:t>
            </a:r>
            <a:r>
              <a:rPr lang="en-US" dirty="0">
                <a:latin typeface="Calibri"/>
                <a:cs typeface="Calibri"/>
              </a:rPr>
              <a:t>, and a </a:t>
            </a:r>
            <a:r>
              <a:rPr lang="en-US" i="1" dirty="0">
                <a:solidFill>
                  <a:srgbClr val="FF0000"/>
                </a:solidFill>
                <a:latin typeface="Calibri"/>
                <a:cs typeface="Calibri"/>
              </a:rPr>
              <a:t>Closing</a:t>
            </a:r>
            <a:r>
              <a:rPr lang="en-US" dirty="0">
                <a:latin typeface="Calibri"/>
                <a:cs typeface="Calibri"/>
              </a:rPr>
              <a:t> to the body of the letter</a:t>
            </a:r>
          </a:p>
          <a:p>
            <a:pPr marL="228600" indent="-228600">
              <a:spcBef>
                <a:spcPts val="0"/>
              </a:spcBef>
              <a:buClr>
                <a:schemeClr val="dk1"/>
              </a:buClr>
              <a:buSzPct val="100000"/>
              <a:buFont typeface="Arial"/>
              <a:buChar char="•"/>
            </a:pPr>
            <a:r>
              <a:rPr lang="en-US" i="1" dirty="0">
                <a:solidFill>
                  <a:srgbClr val="FF0000"/>
                </a:solidFill>
                <a:latin typeface="Calibri"/>
                <a:cs typeface="Calibri"/>
                <a:sym typeface="Calibri"/>
              </a:rPr>
              <a:t>Formal Closing:  </a:t>
            </a:r>
            <a:r>
              <a:rPr lang="en-US" dirty="0">
                <a:latin typeface="Calibri"/>
                <a:cs typeface="Calibri"/>
                <a:sym typeface="Calibri"/>
              </a:rPr>
              <a:t>Sincerely</a:t>
            </a:r>
          </a:p>
          <a:p>
            <a:pPr marL="228600" indent="-228600">
              <a:spcBef>
                <a:spcPts val="0"/>
              </a:spcBef>
              <a:buClr>
                <a:schemeClr val="dk1"/>
              </a:buClr>
              <a:buSzPct val="100000"/>
              <a:buFont typeface="Arial"/>
              <a:buChar char="•"/>
            </a:pPr>
            <a:r>
              <a:rPr lang="en-US" dirty="0">
                <a:latin typeface="Calibri"/>
                <a:cs typeface="Calibri"/>
                <a:sym typeface="Calibri"/>
              </a:rPr>
              <a:t>Name and contact information</a:t>
            </a:r>
          </a:p>
        </p:txBody>
      </p:sp>
      <p:grpSp>
        <p:nvGrpSpPr>
          <p:cNvPr id="73" name="Group 72">
            <a:extLst>
              <a:ext uri="{FF2B5EF4-FFF2-40B4-BE49-F238E27FC236}">
                <a16:creationId xmlns:a16="http://schemas.microsoft.com/office/drawing/2014/main" id="{ECBD3C71-5915-4215-B435-9334BCE4BE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74" name="Oval 73">
              <a:extLst>
                <a:ext uri="{FF2B5EF4-FFF2-40B4-BE49-F238E27FC236}">
                  <a16:creationId xmlns:a16="http://schemas.microsoft.com/office/drawing/2014/main" id="{118961C7-3F52-4908-BA1D-EE6B50734D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75" name="Oval 74">
              <a:extLst>
                <a:ext uri="{FF2B5EF4-FFF2-40B4-BE49-F238E27FC236}">
                  <a16:creationId xmlns:a16="http://schemas.microsoft.com/office/drawing/2014/main" id="{C640DAE0-FDB1-4C88-B414-A361A75EA2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01677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fade">
                                      <p:cBhvr>
                                        <p:cTn id="48" dur="1000"/>
                                        <p:tgtEl>
                                          <p:spTgt spid="3">
                                            <p:txEl>
                                              <p:pRg st="7" end="7"/>
                                            </p:txEl>
                                          </p:spTgt>
                                        </p:tgtEl>
                                      </p:cBhvr>
                                    </p:animEffect>
                                    <p:anim calcmode="lin" valueType="num">
                                      <p:cBhvr>
                                        <p:cTn id="4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7" end="7"/>
                                            </p:txEl>
                                          </p:spTgt>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Effect transition="in" filter="fade">
                                      <p:cBhvr>
                                        <p:cTn id="53" dur="1000"/>
                                        <p:tgtEl>
                                          <p:spTgt spid="3">
                                            <p:txEl>
                                              <p:pRg st="8" end="8"/>
                                            </p:txEl>
                                          </p:spTgt>
                                        </p:tgtEl>
                                      </p:cBhvr>
                                    </p:animEffect>
                                    <p:anim calcmode="lin" valueType="num">
                                      <p:cBhvr>
                                        <p:cTn id="5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3">
                                            <p:txEl>
                                              <p:pRg st="9" end="9"/>
                                            </p:txEl>
                                          </p:spTgt>
                                        </p:tgtEl>
                                        <p:attrNameLst>
                                          <p:attrName>style.visibility</p:attrName>
                                        </p:attrNameLst>
                                      </p:cBhvr>
                                      <p:to>
                                        <p:strVal val="visible"/>
                                      </p:to>
                                    </p:set>
                                    <p:animEffect transition="in" filter="fade">
                                      <p:cBhvr>
                                        <p:cTn id="60" dur="1000"/>
                                        <p:tgtEl>
                                          <p:spTgt spid="3">
                                            <p:txEl>
                                              <p:pRg st="9" end="9"/>
                                            </p:txEl>
                                          </p:spTgt>
                                        </p:tgtEl>
                                      </p:cBhvr>
                                    </p:animEffect>
                                    <p:anim calcmode="lin" valueType="num">
                                      <p:cBhvr>
                                        <p:cTn id="6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2" dur="1000" fill="hold"/>
                                        <p:tgtEl>
                                          <p:spTgt spid="3">
                                            <p:txEl>
                                              <p:pRg st="9" end="9"/>
                                            </p:txEl>
                                          </p:spTgt>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3">
                                            <p:txEl>
                                              <p:pRg st="10" end="10"/>
                                            </p:txEl>
                                          </p:spTgt>
                                        </p:tgtEl>
                                        <p:attrNameLst>
                                          <p:attrName>style.visibility</p:attrName>
                                        </p:attrNameLst>
                                      </p:cBhvr>
                                      <p:to>
                                        <p:strVal val="visible"/>
                                      </p:to>
                                    </p:set>
                                    <p:animEffect transition="in" filter="fade">
                                      <p:cBhvr>
                                        <p:cTn id="65" dur="1000"/>
                                        <p:tgtEl>
                                          <p:spTgt spid="3">
                                            <p:txEl>
                                              <p:pRg st="10" end="10"/>
                                            </p:txEl>
                                          </p:spTgt>
                                        </p:tgtEl>
                                      </p:cBhvr>
                                    </p:animEffect>
                                    <p:anim calcmode="lin" valueType="num">
                                      <p:cBhvr>
                                        <p:cTn id="66"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7"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3">
                                            <p:txEl>
                                              <p:pRg st="11" end="11"/>
                                            </p:txEl>
                                          </p:spTgt>
                                        </p:tgtEl>
                                        <p:attrNameLst>
                                          <p:attrName>style.visibility</p:attrName>
                                        </p:attrNameLst>
                                      </p:cBhvr>
                                      <p:to>
                                        <p:strVal val="visible"/>
                                      </p:to>
                                    </p:set>
                                    <p:animEffect transition="in" filter="fade">
                                      <p:cBhvr>
                                        <p:cTn id="72" dur="1000"/>
                                        <p:tgtEl>
                                          <p:spTgt spid="3">
                                            <p:txEl>
                                              <p:pRg st="11" end="11"/>
                                            </p:txEl>
                                          </p:spTgt>
                                        </p:tgtEl>
                                      </p:cBhvr>
                                    </p:animEffect>
                                    <p:anim calcmode="lin" valueType="num">
                                      <p:cBhvr>
                                        <p:cTn id="73"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74"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3">
                                            <p:txEl>
                                              <p:pRg st="12" end="12"/>
                                            </p:txEl>
                                          </p:spTgt>
                                        </p:tgtEl>
                                        <p:attrNameLst>
                                          <p:attrName>style.visibility</p:attrName>
                                        </p:attrNameLst>
                                      </p:cBhvr>
                                      <p:to>
                                        <p:strVal val="visible"/>
                                      </p:to>
                                    </p:set>
                                    <p:animEffect transition="in" filter="fade">
                                      <p:cBhvr>
                                        <p:cTn id="79" dur="1000"/>
                                        <p:tgtEl>
                                          <p:spTgt spid="3">
                                            <p:txEl>
                                              <p:pRg st="12" end="12"/>
                                            </p:txEl>
                                          </p:spTgt>
                                        </p:tgtEl>
                                      </p:cBhvr>
                                    </p:animEffect>
                                    <p:anim calcmode="lin" valueType="num">
                                      <p:cBhvr>
                                        <p:cTn id="80"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81"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grpId="0" nodeType="clickEffect">
                                  <p:stCondLst>
                                    <p:cond delay="0"/>
                                  </p:stCondLst>
                                  <p:childTnLst>
                                    <p:set>
                                      <p:cBhvr>
                                        <p:cTn id="85" dur="1" fill="hold">
                                          <p:stCondLst>
                                            <p:cond delay="0"/>
                                          </p:stCondLst>
                                        </p:cTn>
                                        <p:tgtEl>
                                          <p:spTgt spid="3">
                                            <p:txEl>
                                              <p:pRg st="13" end="13"/>
                                            </p:txEl>
                                          </p:spTgt>
                                        </p:tgtEl>
                                        <p:attrNameLst>
                                          <p:attrName>style.visibility</p:attrName>
                                        </p:attrNameLst>
                                      </p:cBhvr>
                                      <p:to>
                                        <p:strVal val="visible"/>
                                      </p:to>
                                    </p:set>
                                    <p:animEffect transition="in" filter="fade">
                                      <p:cBhvr>
                                        <p:cTn id="86" dur="1000"/>
                                        <p:tgtEl>
                                          <p:spTgt spid="3">
                                            <p:txEl>
                                              <p:pRg st="13" end="13"/>
                                            </p:txEl>
                                          </p:spTgt>
                                        </p:tgtEl>
                                      </p:cBhvr>
                                    </p:animEffect>
                                    <p:anim calcmode="lin" valueType="num">
                                      <p:cBhvr>
                                        <p:cTn id="87"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88"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1C7FF924-8DA0-4BE9-8C7E-095B0EC13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6502" y="0"/>
            <a:ext cx="6125497"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00799" y="484632"/>
            <a:ext cx="5458125" cy="1609344"/>
          </a:xfrm>
          <a:ln>
            <a:noFill/>
          </a:ln>
        </p:spPr>
        <p:txBody>
          <a:bodyPr>
            <a:normAutofit/>
          </a:bodyPr>
          <a:lstStyle/>
          <a:p>
            <a:r>
              <a:rPr lang="en-US" sz="4000" dirty="0"/>
              <a:t>Non-Verbal Communication</a:t>
            </a:r>
          </a:p>
        </p:txBody>
      </p:sp>
      <p:pic>
        <p:nvPicPr>
          <p:cNvPr id="7170" name="Picture 2" descr="https://openanswer.files.wordpress.com/2014/08/non-verbal-communication.jpg"/>
          <p:cNvPicPr>
            <a:picLocks noChangeAspect="1" noChangeArrowheads="1"/>
          </p:cNvPicPr>
          <p:nvPr/>
        </p:nvPicPr>
        <p:blipFill>
          <a:blip r:embed="rId4"/>
          <a:stretch>
            <a:fillRect/>
          </a:stretch>
        </p:blipFill>
        <p:spPr bwMode="auto">
          <a:xfrm>
            <a:off x="633999" y="1414708"/>
            <a:ext cx="5112461" cy="4038844"/>
          </a:xfrm>
          <a:prstGeom prst="rect">
            <a:avLst/>
          </a:prstGeom>
          <a:noFill/>
        </p:spPr>
      </p:pic>
      <p:sp>
        <p:nvSpPr>
          <p:cNvPr id="3" name="Content Placeholder 2"/>
          <p:cNvSpPr>
            <a:spLocks noGrp="1"/>
          </p:cNvSpPr>
          <p:nvPr>
            <p:ph idx="1"/>
          </p:nvPr>
        </p:nvSpPr>
        <p:spPr>
          <a:xfrm>
            <a:off x="6400799" y="1751527"/>
            <a:ext cx="5299585" cy="4420673"/>
          </a:xfrm>
        </p:spPr>
        <p:txBody>
          <a:bodyPr>
            <a:normAutofit fontScale="92500"/>
          </a:bodyPr>
          <a:lstStyle/>
          <a:p>
            <a:r>
              <a:rPr lang="en-US" sz="2400" dirty="0"/>
              <a:t>Topic :   Non-Verbal Communication:   </a:t>
            </a:r>
          </a:p>
          <a:p>
            <a:pPr lvl="1"/>
            <a:r>
              <a:rPr lang="en-US" sz="2400" dirty="0"/>
              <a:t>In groups of 4, brainstorm for 2 minutes and list as many forms of non-verbal communication methods employees/managers will engage in that you can think of?</a:t>
            </a:r>
          </a:p>
          <a:p>
            <a:r>
              <a:rPr lang="en-US" sz="2400" dirty="0"/>
              <a:t>Complete the Group Discussion Form as you discuss (handed in)</a:t>
            </a:r>
          </a:p>
          <a:p>
            <a:r>
              <a:rPr lang="en-US" sz="2400" b="1" dirty="0"/>
              <a:t>Select a Reporter:  Select the person who is the youngest.</a:t>
            </a:r>
          </a:p>
          <a:p>
            <a:r>
              <a:rPr lang="en-US" sz="2400" dirty="0"/>
              <a:t>Share your Ideas (instructor will add your ideas below)</a:t>
            </a:r>
          </a:p>
        </p:txBody>
      </p:sp>
      <p:grpSp>
        <p:nvGrpSpPr>
          <p:cNvPr id="73" name="Group 72">
            <a:extLst>
              <a:ext uri="{FF2B5EF4-FFF2-40B4-BE49-F238E27FC236}">
                <a16:creationId xmlns:a16="http://schemas.microsoft.com/office/drawing/2014/main" id="{5029B4A8-2CF0-48DC-B29E-F3B62EDDC44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74" name="Oval 73">
              <a:extLst>
                <a:ext uri="{FF2B5EF4-FFF2-40B4-BE49-F238E27FC236}">
                  <a16:creationId xmlns:a16="http://schemas.microsoft.com/office/drawing/2014/main" id="{F71DA811-F7AE-460D-9891-57F221994B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75" name="Oval 74">
              <a:extLst>
                <a:ext uri="{FF2B5EF4-FFF2-40B4-BE49-F238E27FC236}">
                  <a16:creationId xmlns:a16="http://schemas.microsoft.com/office/drawing/2014/main" id="{3747795E-BBFD-44B4-892D-2054745A84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785523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down)">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down)">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590071" y="209281"/>
            <a:ext cx="4920019" cy="2021553"/>
          </a:xfrm>
        </p:spPr>
        <p:txBody>
          <a:bodyPr>
            <a:normAutofit/>
          </a:bodyPr>
          <a:lstStyle/>
          <a:p>
            <a:r>
              <a:rPr lang="en-US" dirty="0">
                <a:solidFill>
                  <a:schemeClr val="tx1"/>
                </a:solidFill>
              </a:rPr>
              <a:t>Non-Verbal Communication</a:t>
            </a:r>
          </a:p>
        </p:txBody>
      </p:sp>
      <p:sp>
        <p:nvSpPr>
          <p:cNvPr id="73" name="Freeform: Shape 72">
            <a:extLst>
              <a:ext uri="{FF2B5EF4-FFF2-40B4-BE49-F238E27FC236}">
                <a16:creationId xmlns:a16="http://schemas.microsoft.com/office/drawing/2014/main" id="{9453FF84-60C1-4EA8-B49B-1B8C2D0C5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5859484" cy="6857997"/>
          </a:xfrm>
          <a:custGeom>
            <a:avLst/>
            <a:gdLst>
              <a:gd name="connsiteX0" fmla="*/ 3198825 w 5859484"/>
              <a:gd name="connsiteY0" fmla="*/ 0 h 6857997"/>
              <a:gd name="connsiteX1" fmla="*/ 3962351 w 5859484"/>
              <a:gd name="connsiteY1" fmla="*/ 0 h 6857997"/>
              <a:gd name="connsiteX2" fmla="*/ 4129776 w 5859484"/>
              <a:gd name="connsiteY2" fmla="*/ 128761 h 6857997"/>
              <a:gd name="connsiteX3" fmla="*/ 5859484 w 5859484"/>
              <a:gd name="connsiteY3" fmla="*/ 3718209 h 6857997"/>
              <a:gd name="connsiteX4" fmla="*/ 4624700 w 5859484"/>
              <a:gd name="connsiteY4" fmla="*/ 6845880 h 6857997"/>
              <a:gd name="connsiteX5" fmla="*/ 4612896 w 5859484"/>
              <a:gd name="connsiteY5" fmla="*/ 6857997 h 6857997"/>
              <a:gd name="connsiteX6" fmla="*/ 4017658 w 5859484"/>
              <a:gd name="connsiteY6" fmla="*/ 6857997 h 6857997"/>
              <a:gd name="connsiteX7" fmla="*/ 4173230 w 5859484"/>
              <a:gd name="connsiteY7" fmla="*/ 6719623 h 6857997"/>
              <a:gd name="connsiteX8" fmla="*/ 5443583 w 5859484"/>
              <a:gd name="connsiteY8" fmla="*/ 3718209 h 6857997"/>
              <a:gd name="connsiteX9" fmla="*/ 3355352 w 5859484"/>
              <a:gd name="connsiteY9" fmla="*/ 88079 h 6857997"/>
              <a:gd name="connsiteX10" fmla="*/ 0 w 5859484"/>
              <a:gd name="connsiteY10" fmla="*/ 0 h 6857997"/>
              <a:gd name="connsiteX11" fmla="*/ 2941255 w 5859484"/>
              <a:gd name="connsiteY11" fmla="*/ 0 h 6857997"/>
              <a:gd name="connsiteX12" fmla="*/ 3117080 w 5859484"/>
              <a:gd name="connsiteY12" fmla="*/ 88129 h 6857997"/>
              <a:gd name="connsiteX13" fmla="*/ 5324754 w 5859484"/>
              <a:gd name="connsiteY13" fmla="*/ 3718209 h 6857997"/>
              <a:gd name="connsiteX14" fmla="*/ 4089206 w 5859484"/>
              <a:gd name="connsiteY14" fmla="*/ 6637392 h 6857997"/>
              <a:gd name="connsiteX15" fmla="*/ 3841183 w 5859484"/>
              <a:gd name="connsiteY15" fmla="*/ 6857997 h 6857997"/>
              <a:gd name="connsiteX16" fmla="*/ 0 w 5859484"/>
              <a:gd name="connsiteY16"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59484" h="6857997">
                <a:moveTo>
                  <a:pt x="3198825" y="0"/>
                </a:moveTo>
                <a:lnTo>
                  <a:pt x="3962351" y="0"/>
                </a:lnTo>
                <a:lnTo>
                  <a:pt x="4129776" y="128761"/>
                </a:lnTo>
                <a:cubicBezTo>
                  <a:pt x="5186152" y="981944"/>
                  <a:pt x="5859484" y="2273123"/>
                  <a:pt x="5859484" y="3718209"/>
                </a:cubicBezTo>
                <a:cubicBezTo>
                  <a:pt x="5859484" y="4922447"/>
                  <a:pt x="5391893" y="6019805"/>
                  <a:pt x="4624700" y="6845880"/>
                </a:cubicBezTo>
                <a:lnTo>
                  <a:pt x="4612896" y="6857997"/>
                </a:lnTo>
                <a:lnTo>
                  <a:pt x="4017658" y="6857997"/>
                </a:lnTo>
                <a:lnTo>
                  <a:pt x="4173230" y="6719623"/>
                </a:lnTo>
                <a:cubicBezTo>
                  <a:pt x="4958119" y="5951494"/>
                  <a:pt x="5443583" y="4890334"/>
                  <a:pt x="5443583" y="3718209"/>
                </a:cubicBezTo>
                <a:cubicBezTo>
                  <a:pt x="5443583" y="2179795"/>
                  <a:pt x="4607295" y="832535"/>
                  <a:pt x="3355352" y="88079"/>
                </a:cubicBezTo>
                <a:close/>
                <a:moveTo>
                  <a:pt x="0" y="0"/>
                </a:moveTo>
                <a:lnTo>
                  <a:pt x="2941255" y="0"/>
                </a:lnTo>
                <a:lnTo>
                  <a:pt x="3117080" y="88129"/>
                </a:lnTo>
                <a:cubicBezTo>
                  <a:pt x="4432070" y="787221"/>
                  <a:pt x="5324754" y="2150692"/>
                  <a:pt x="5324754" y="3718209"/>
                </a:cubicBezTo>
                <a:cubicBezTo>
                  <a:pt x="5324754" y="4858221"/>
                  <a:pt x="4852591" y="5890308"/>
                  <a:pt x="4089206" y="6637392"/>
                </a:cubicBezTo>
                <a:lnTo>
                  <a:pt x="3841183" y="6857997"/>
                </a:lnTo>
                <a:lnTo>
                  <a:pt x="0" y="6857997"/>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146" name="Picture 2" descr="http://www.nickyhayes.co.uk/nicky/OHP/gifs/ctnfaces.gif"/>
          <p:cNvPicPr>
            <a:picLocks noChangeAspect="1" noChangeArrowheads="1"/>
          </p:cNvPicPr>
          <p:nvPr/>
        </p:nvPicPr>
        <p:blipFill rotWithShape="1">
          <a:blip r:embed="rId2"/>
          <a:srcRect l="4558" r="5323"/>
          <a:stretch/>
        </p:blipFill>
        <p:spPr bwMode="auto">
          <a:xfrm>
            <a:off x="1" y="2"/>
            <a:ext cx="6095695" cy="6857997"/>
          </a:xfrm>
          <a:custGeom>
            <a:avLst/>
            <a:gdLst/>
            <a:ahLst/>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a:noFill/>
        </p:spPr>
      </p:pic>
      <p:sp>
        <p:nvSpPr>
          <p:cNvPr id="7" name="Content Placeholder 2">
            <a:extLst>
              <a:ext uri="{FF2B5EF4-FFF2-40B4-BE49-F238E27FC236}">
                <a16:creationId xmlns:a16="http://schemas.microsoft.com/office/drawing/2014/main" id="{0FBD7978-110E-49FB-96FF-8857CB064BFB}"/>
              </a:ext>
            </a:extLst>
          </p:cNvPr>
          <p:cNvSpPr txBox="1">
            <a:spLocks/>
          </p:cNvSpPr>
          <p:nvPr/>
        </p:nvSpPr>
        <p:spPr>
          <a:xfrm>
            <a:off x="6375041" y="2230834"/>
            <a:ext cx="7765961" cy="4050792"/>
          </a:xfrm>
          <a:prstGeom prst="rect">
            <a:avLst/>
          </a:prstGeom>
        </p:spPr>
        <p:txBody>
          <a:bodyPr vert="horz" lIns="91440" tIns="45720" rIns="91440" bIns="45720" numCol="2"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r>
              <a:rPr lang="en-US" sz="2400" dirty="0"/>
              <a:t>Body Language</a:t>
            </a:r>
          </a:p>
          <a:p>
            <a:r>
              <a:rPr lang="en-US" sz="2400" dirty="0"/>
              <a:t>Posture</a:t>
            </a:r>
          </a:p>
          <a:p>
            <a:r>
              <a:rPr lang="en-US" sz="2400" dirty="0"/>
              <a:t>Frown</a:t>
            </a:r>
          </a:p>
          <a:p>
            <a:r>
              <a:rPr lang="en-US" sz="2400" dirty="0"/>
              <a:t>Hand movement</a:t>
            </a:r>
          </a:p>
          <a:p>
            <a:r>
              <a:rPr lang="en-US" sz="2400" dirty="0"/>
              <a:t>Tone</a:t>
            </a:r>
          </a:p>
          <a:p>
            <a:r>
              <a:rPr lang="en-US" sz="2400" dirty="0"/>
              <a:t>Body movement</a:t>
            </a:r>
          </a:p>
          <a:p>
            <a:r>
              <a:rPr lang="en-US" sz="2400" dirty="0"/>
              <a:t>Eye/No eye contact</a:t>
            </a:r>
          </a:p>
          <a:p>
            <a:r>
              <a:rPr lang="en-US" sz="2400" dirty="0"/>
              <a:t>Clothing</a:t>
            </a:r>
          </a:p>
          <a:p>
            <a:pPr marL="2114550"/>
            <a:endParaRPr lang="en-US" sz="2400" dirty="0"/>
          </a:p>
          <a:p>
            <a:pPr marL="2114550"/>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p:txBody>
      </p:sp>
    </p:spTree>
    <p:extLst>
      <p:ext uri="{BB962C8B-B14F-4D97-AF65-F5344CB8AC3E}">
        <p14:creationId xmlns:p14="http://schemas.microsoft.com/office/powerpoint/2010/main" val="98535652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down)">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down)">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down)">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wipe(down)">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wipe(down)">
                                      <p:cBhvr>
                                        <p:cTn id="32" dur="5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wipe(down)">
                                      <p:cBhvr>
                                        <p:cTn id="37" dur="500"/>
                                        <p:tgtEl>
                                          <p:spTgt spid="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7">
                                            <p:txEl>
                                              <p:pRg st="7" end="7"/>
                                            </p:txEl>
                                          </p:spTgt>
                                        </p:tgtEl>
                                        <p:attrNameLst>
                                          <p:attrName>style.visibility</p:attrName>
                                        </p:attrNameLst>
                                      </p:cBhvr>
                                      <p:to>
                                        <p:strVal val="visible"/>
                                      </p:to>
                                    </p:set>
                                    <p:animEffect transition="in" filter="wipe(down)">
                                      <p:cBhvr>
                                        <p:cTn id="42"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d2xvkJsPMB8"/>
          <p:cNvPicPr>
            <a:picLocks noGrp="1" noRot="1" noChangeAspect="1"/>
          </p:cNvPicPr>
          <p:nvPr>
            <p:ph idx="1"/>
            <a:videoFile r:link="rId1"/>
          </p:nvPr>
        </p:nvPicPr>
        <p:blipFill>
          <a:blip r:embed="rId3"/>
          <a:stretch>
            <a:fillRect/>
          </a:stretch>
        </p:blipFill>
        <p:spPr>
          <a:xfrm>
            <a:off x="1920875" y="1152525"/>
            <a:ext cx="8929688" cy="5022850"/>
          </a:xfrm>
          <a:prstGeom prst="rect">
            <a:avLst/>
          </a:prstGeom>
        </p:spPr>
      </p:pic>
    </p:spTree>
    <p:extLst>
      <p:ext uri="{BB962C8B-B14F-4D97-AF65-F5344CB8AC3E}">
        <p14:creationId xmlns:p14="http://schemas.microsoft.com/office/powerpoint/2010/main" val="32951413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s://openanswer.files.wordpress.com/2014/08/non-verbal-communication.jpg"/>
          <p:cNvPicPr>
            <a:picLocks noChangeAspect="1" noChangeArrowheads="1"/>
          </p:cNvPicPr>
          <p:nvPr/>
        </p:nvPicPr>
        <p:blipFill>
          <a:blip r:embed="rId2">
            <a:clrChange>
              <a:clrFrom>
                <a:srgbClr val="FFFEFD"/>
              </a:clrFrom>
              <a:clrTo>
                <a:srgbClr val="FFFEFD">
                  <a:alpha val="0"/>
                </a:srgbClr>
              </a:clrTo>
            </a:clrChange>
          </a:blip>
          <a:srcRect/>
          <a:stretch>
            <a:fillRect/>
          </a:stretch>
        </p:blipFill>
        <p:spPr bwMode="auto">
          <a:xfrm>
            <a:off x="2376261" y="0"/>
            <a:ext cx="8275690" cy="653143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D2F9B8D9-2A0F-48A2-AD9F-81D8C49703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1672" y="0"/>
            <a:ext cx="7540328"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70108" y="256032"/>
            <a:ext cx="6730277" cy="1609344"/>
          </a:xfrm>
          <a:ln>
            <a:noFill/>
          </a:ln>
        </p:spPr>
        <p:txBody>
          <a:bodyPr>
            <a:normAutofit/>
          </a:bodyPr>
          <a:lstStyle/>
          <a:p>
            <a:r>
              <a:rPr lang="en-US" sz="4400"/>
              <a:t>Electronic Communication</a:t>
            </a:r>
            <a:endParaRPr lang="en-US" sz="4400" dirty="0"/>
          </a:p>
        </p:txBody>
      </p:sp>
      <p:pic>
        <p:nvPicPr>
          <p:cNvPr id="2050" name="Picture 2" descr="http://judgemedia.com/new/images/stories/ComputersTalking.png"/>
          <p:cNvPicPr>
            <a:picLocks noChangeAspect="1" noChangeArrowheads="1"/>
          </p:cNvPicPr>
          <p:nvPr/>
        </p:nvPicPr>
        <p:blipFill rotWithShape="1">
          <a:blip r:embed="rId4">
            <a:extLst>
              <a:ext uri="{28A0092B-C50C-407E-A947-70E740481C1C}">
                <a14:useLocalDpi xmlns:a14="http://schemas.microsoft.com/office/drawing/2010/main" val="0"/>
              </a:ext>
            </a:extLst>
          </a:blip>
          <a:srcRect t="3401" b="10652"/>
          <a:stretch/>
        </p:blipFill>
        <p:spPr bwMode="auto">
          <a:xfrm>
            <a:off x="633999" y="2005228"/>
            <a:ext cx="3722101" cy="285780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970109" y="1567543"/>
            <a:ext cx="6730276" cy="4604657"/>
          </a:xfrm>
        </p:spPr>
        <p:txBody>
          <a:bodyPr>
            <a:normAutofit/>
          </a:bodyPr>
          <a:lstStyle/>
          <a:p>
            <a:pPr marL="0" indent="0">
              <a:buNone/>
            </a:pPr>
            <a:r>
              <a:rPr lang="en-US" dirty="0"/>
              <a:t>Electronic can be verbal, written, or nonverbal </a:t>
            </a:r>
          </a:p>
          <a:p>
            <a:r>
              <a:rPr lang="en-US" dirty="0"/>
              <a:t>Topic :   Electronic Communication:   </a:t>
            </a:r>
          </a:p>
          <a:p>
            <a:pPr lvl="1"/>
            <a:r>
              <a:rPr lang="en-US" dirty="0"/>
              <a:t>In groups of 4, brainstorm for 2 minutes and list as many forms of electronic communication methods employees/managers will engage in that you can think of?</a:t>
            </a:r>
          </a:p>
          <a:p>
            <a:r>
              <a:rPr lang="en-US" dirty="0"/>
              <a:t>Complete the Group Discussion Form as you discuss (handed in)</a:t>
            </a:r>
          </a:p>
          <a:p>
            <a:r>
              <a:rPr lang="en-US" b="1" dirty="0"/>
              <a:t>Select a Reporter:  Select the person who talks the most.</a:t>
            </a:r>
          </a:p>
          <a:p>
            <a:r>
              <a:rPr lang="en-US" dirty="0"/>
              <a:t>Share your Ideas (instructor will add your ideas below)</a:t>
            </a:r>
          </a:p>
        </p:txBody>
      </p:sp>
      <p:grpSp>
        <p:nvGrpSpPr>
          <p:cNvPr id="137" name="Group 136">
            <a:extLst>
              <a:ext uri="{FF2B5EF4-FFF2-40B4-BE49-F238E27FC236}">
                <a16:creationId xmlns:a16="http://schemas.microsoft.com/office/drawing/2014/main" id="{0F7E20FF-7DA6-46B7-AB0E-E6CBFDD0729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38" name="Oval 137">
              <a:extLst>
                <a:ext uri="{FF2B5EF4-FFF2-40B4-BE49-F238E27FC236}">
                  <a16:creationId xmlns:a16="http://schemas.microsoft.com/office/drawing/2014/main" id="{6BE624B6-B9F4-4C3F-9F6E-2182D90EC5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39" name="Oval 138">
              <a:extLst>
                <a:ext uri="{FF2B5EF4-FFF2-40B4-BE49-F238E27FC236}">
                  <a16:creationId xmlns:a16="http://schemas.microsoft.com/office/drawing/2014/main" id="{8710C23B-B5E1-45A6-80F6-55643AC62B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6889421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monamenezes.com/_/rsrc/1389580049313/services/workshops/techno-communication-skills/TechnoCommunicationSkills.png?height=229&amp;width=3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3256" y="-437199"/>
            <a:ext cx="10429767" cy="746380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821219" y="728281"/>
            <a:ext cx="8655632" cy="1110729"/>
          </a:xfrm>
        </p:spPr>
        <p:style>
          <a:lnRef idx="1">
            <a:schemeClr val="accent3"/>
          </a:lnRef>
          <a:fillRef idx="2">
            <a:schemeClr val="accent3"/>
          </a:fillRef>
          <a:effectRef idx="1">
            <a:schemeClr val="accent3"/>
          </a:effectRef>
          <a:fontRef idx="minor">
            <a:schemeClr val="dk1"/>
          </a:fontRef>
        </p:style>
        <p:txBody>
          <a:bodyPr>
            <a:normAutofit/>
          </a:bodyPr>
          <a:lstStyle/>
          <a:p>
            <a:r>
              <a:rPr lang="en-US" sz="4000" dirty="0"/>
              <a:t>Electronic Communication</a:t>
            </a:r>
          </a:p>
        </p:txBody>
      </p:sp>
      <p:sp>
        <p:nvSpPr>
          <p:cNvPr id="3" name="Content Placeholder 2"/>
          <p:cNvSpPr>
            <a:spLocks noGrp="1"/>
          </p:cNvSpPr>
          <p:nvPr>
            <p:ph idx="1"/>
          </p:nvPr>
        </p:nvSpPr>
        <p:spPr>
          <a:xfrm>
            <a:off x="1484310" y="2516392"/>
            <a:ext cx="10018713" cy="3124201"/>
          </a:xfrm>
        </p:spPr>
        <p:txBody>
          <a:bodyPr>
            <a:normAutofit/>
          </a:bodyPr>
          <a:lstStyle/>
          <a:p>
            <a:endParaRPr lang="en-US" dirty="0"/>
          </a:p>
          <a:p>
            <a:endParaRPr lang="en-US" dirty="0"/>
          </a:p>
          <a:p>
            <a:endParaRPr lang="en-US" dirty="0"/>
          </a:p>
          <a:p>
            <a:endParaRPr lang="en-US" dirty="0"/>
          </a:p>
          <a:p>
            <a:endParaRPr lang="en-US" dirty="0"/>
          </a:p>
        </p:txBody>
      </p:sp>
      <p:sp>
        <p:nvSpPr>
          <p:cNvPr id="4" name="Content Placeholder 2"/>
          <p:cNvSpPr txBox="1">
            <a:spLocks/>
          </p:cNvSpPr>
          <p:nvPr/>
        </p:nvSpPr>
        <p:spPr>
          <a:xfrm>
            <a:off x="1821219" y="2670007"/>
            <a:ext cx="8655632" cy="3124201"/>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numCol="2" rtlCol="0" anchor="t">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r>
              <a:rPr lang="en-US" dirty="0"/>
              <a:t>Social media</a:t>
            </a:r>
          </a:p>
          <a:p>
            <a:r>
              <a:rPr lang="en-US" dirty="0"/>
              <a:t>Texting</a:t>
            </a:r>
          </a:p>
          <a:p>
            <a:r>
              <a:rPr lang="en-US" dirty="0"/>
              <a:t>Digital pagers</a:t>
            </a:r>
          </a:p>
          <a:p>
            <a:r>
              <a:rPr lang="en-US" dirty="0"/>
              <a:t>Voice mail</a:t>
            </a:r>
          </a:p>
          <a:p>
            <a:r>
              <a:rPr lang="en-US" dirty="0"/>
              <a:t>Teleconferences</a:t>
            </a:r>
          </a:p>
          <a:p>
            <a:r>
              <a:rPr lang="en-US" dirty="0"/>
              <a:t>Videoconferences</a:t>
            </a:r>
          </a:p>
          <a:p>
            <a:endParaRPr lang="en-US" dirty="0"/>
          </a:p>
          <a:p>
            <a:endParaRPr lang="en-US" dirty="0"/>
          </a:p>
          <a:p>
            <a:endParaRPr lang="en-US" dirty="0"/>
          </a:p>
          <a:p>
            <a:r>
              <a:rPr lang="en-US" dirty="0"/>
              <a:t>Instant messages</a:t>
            </a:r>
          </a:p>
          <a:p>
            <a:r>
              <a:rPr lang="en-US" dirty="0"/>
              <a:t>Web Pages</a:t>
            </a:r>
          </a:p>
          <a:p>
            <a:r>
              <a:rPr lang="en-US" dirty="0"/>
              <a:t>Pod Casting</a:t>
            </a:r>
          </a:p>
          <a:p>
            <a:r>
              <a:rPr lang="en-US" dirty="0"/>
              <a:t>Videos</a:t>
            </a:r>
          </a:p>
          <a:p>
            <a:r>
              <a:rPr lang="en-US" dirty="0"/>
              <a:t>Webinars</a:t>
            </a:r>
          </a:p>
          <a:p>
            <a:r>
              <a:rPr lang="en-US" dirty="0"/>
              <a:t>Blogs</a:t>
            </a:r>
          </a:p>
          <a:p>
            <a:endParaRPr lang="en-US" dirty="0"/>
          </a:p>
          <a:p>
            <a:endParaRPr lang="en-US" dirty="0"/>
          </a:p>
        </p:txBody>
      </p:sp>
      <p:sp>
        <p:nvSpPr>
          <p:cNvPr id="5" name="TextBox 4"/>
          <p:cNvSpPr txBox="1"/>
          <p:nvPr/>
        </p:nvSpPr>
        <p:spPr>
          <a:xfrm>
            <a:off x="1821217" y="1839010"/>
            <a:ext cx="8655633" cy="83099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400" dirty="0"/>
              <a:t>Electronic can be verbal, written, or nonverbal </a:t>
            </a:r>
          </a:p>
          <a:p>
            <a:endParaRPr lang="en-US" sz="2400" dirty="0"/>
          </a:p>
        </p:txBody>
      </p:sp>
    </p:spTree>
    <p:extLst>
      <p:ext uri="{BB962C8B-B14F-4D97-AF65-F5344CB8AC3E}">
        <p14:creationId xmlns:p14="http://schemas.microsoft.com/office/powerpoint/2010/main" val="2369302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down)">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par>
                          <p:cTn id="13" fill="hold">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wipe(down)">
                                      <p:cBhvr>
                                        <p:cTn id="16" dur="500"/>
                                        <p:tgtEl>
                                          <p:spTgt spid="4">
                                            <p:txEl>
                                              <p:pRg st="1" end="1"/>
                                            </p:txEl>
                                          </p:spTgt>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wipe(down)">
                                      <p:cBhvr>
                                        <p:cTn id="20" dur="500"/>
                                        <p:tgtEl>
                                          <p:spTgt spid="4">
                                            <p:txEl>
                                              <p:pRg st="2" end="2"/>
                                            </p:txEl>
                                          </p:spTgt>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wipe(down)">
                                      <p:cBhvr>
                                        <p:cTn id="24" dur="500"/>
                                        <p:tgtEl>
                                          <p:spTgt spid="4">
                                            <p:txEl>
                                              <p:pRg st="3" end="3"/>
                                            </p:txEl>
                                          </p:spTgt>
                                        </p:tgtEl>
                                      </p:cBhvr>
                                    </p:animEffect>
                                  </p:childTnLst>
                                </p:cTn>
                              </p:par>
                            </p:childTnLst>
                          </p:cTn>
                        </p:par>
                        <p:par>
                          <p:cTn id="25" fill="hold">
                            <p:stCondLst>
                              <p:cond delay="2000"/>
                            </p:stCondLst>
                            <p:childTnLst>
                              <p:par>
                                <p:cTn id="26" presetID="22" presetClass="entr" presetSubtype="4" fill="hold" grpId="0" nodeType="after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wipe(down)">
                                      <p:cBhvr>
                                        <p:cTn id="28" dur="500"/>
                                        <p:tgtEl>
                                          <p:spTgt spid="4">
                                            <p:txEl>
                                              <p:pRg st="4" end="4"/>
                                            </p:txEl>
                                          </p:spTgt>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down)">
                                      <p:cBhvr>
                                        <p:cTn id="32" dur="500"/>
                                        <p:tgtEl>
                                          <p:spTgt spid="4">
                                            <p:txEl>
                                              <p:pRg st="5" end="5"/>
                                            </p:txEl>
                                          </p:spTgt>
                                        </p:tgtEl>
                                      </p:cBhvr>
                                    </p:animEffect>
                                  </p:childTnLst>
                                </p:cTn>
                              </p:par>
                            </p:childTnLst>
                          </p:cTn>
                        </p:par>
                        <p:par>
                          <p:cTn id="33" fill="hold">
                            <p:stCondLst>
                              <p:cond delay="3000"/>
                            </p:stCondLst>
                            <p:childTnLst>
                              <p:par>
                                <p:cTn id="34" presetID="22" presetClass="entr" presetSubtype="4" fill="hold" grpId="0" nodeType="afterEffect">
                                  <p:stCondLst>
                                    <p:cond delay="0"/>
                                  </p:stCondLst>
                                  <p:childTnLst>
                                    <p:set>
                                      <p:cBhvr>
                                        <p:cTn id="35" dur="1" fill="hold">
                                          <p:stCondLst>
                                            <p:cond delay="0"/>
                                          </p:stCondLst>
                                        </p:cTn>
                                        <p:tgtEl>
                                          <p:spTgt spid="4">
                                            <p:txEl>
                                              <p:pRg st="9" end="9"/>
                                            </p:txEl>
                                          </p:spTgt>
                                        </p:tgtEl>
                                        <p:attrNameLst>
                                          <p:attrName>style.visibility</p:attrName>
                                        </p:attrNameLst>
                                      </p:cBhvr>
                                      <p:to>
                                        <p:strVal val="visible"/>
                                      </p:to>
                                    </p:set>
                                    <p:animEffect transition="in" filter="wipe(down)">
                                      <p:cBhvr>
                                        <p:cTn id="36" dur="500"/>
                                        <p:tgtEl>
                                          <p:spTgt spid="4">
                                            <p:txEl>
                                              <p:pRg st="9" end="9"/>
                                            </p:txEl>
                                          </p:spTgt>
                                        </p:tgtEl>
                                      </p:cBhvr>
                                    </p:animEffect>
                                  </p:childTnLst>
                                </p:cTn>
                              </p:par>
                            </p:childTnLst>
                          </p:cTn>
                        </p:par>
                        <p:par>
                          <p:cTn id="37" fill="hold">
                            <p:stCondLst>
                              <p:cond delay="3500"/>
                            </p:stCondLst>
                            <p:childTnLst>
                              <p:par>
                                <p:cTn id="38" presetID="22" presetClass="entr" presetSubtype="4" fill="hold" grpId="0" nodeType="afterEffect">
                                  <p:stCondLst>
                                    <p:cond delay="0"/>
                                  </p:stCondLst>
                                  <p:childTnLst>
                                    <p:set>
                                      <p:cBhvr>
                                        <p:cTn id="39" dur="1" fill="hold">
                                          <p:stCondLst>
                                            <p:cond delay="0"/>
                                          </p:stCondLst>
                                        </p:cTn>
                                        <p:tgtEl>
                                          <p:spTgt spid="4">
                                            <p:txEl>
                                              <p:pRg st="10" end="10"/>
                                            </p:txEl>
                                          </p:spTgt>
                                        </p:tgtEl>
                                        <p:attrNameLst>
                                          <p:attrName>style.visibility</p:attrName>
                                        </p:attrNameLst>
                                      </p:cBhvr>
                                      <p:to>
                                        <p:strVal val="visible"/>
                                      </p:to>
                                    </p:set>
                                    <p:animEffect transition="in" filter="wipe(down)">
                                      <p:cBhvr>
                                        <p:cTn id="40" dur="500"/>
                                        <p:tgtEl>
                                          <p:spTgt spid="4">
                                            <p:txEl>
                                              <p:pRg st="10" end="10"/>
                                            </p:txEl>
                                          </p:spTgt>
                                        </p:tgtEl>
                                      </p:cBhvr>
                                    </p:animEffect>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4">
                                            <p:txEl>
                                              <p:pRg st="11" end="11"/>
                                            </p:txEl>
                                          </p:spTgt>
                                        </p:tgtEl>
                                        <p:attrNameLst>
                                          <p:attrName>style.visibility</p:attrName>
                                        </p:attrNameLst>
                                      </p:cBhvr>
                                      <p:to>
                                        <p:strVal val="visible"/>
                                      </p:to>
                                    </p:set>
                                    <p:animEffect transition="in" filter="wipe(down)">
                                      <p:cBhvr>
                                        <p:cTn id="44" dur="500"/>
                                        <p:tgtEl>
                                          <p:spTgt spid="4">
                                            <p:txEl>
                                              <p:pRg st="11" end="11"/>
                                            </p:txEl>
                                          </p:spTgt>
                                        </p:tgtEl>
                                      </p:cBhvr>
                                    </p:animEffect>
                                  </p:childTnLst>
                                </p:cTn>
                              </p:par>
                            </p:childTnLst>
                          </p:cTn>
                        </p:par>
                        <p:par>
                          <p:cTn id="45" fill="hold">
                            <p:stCondLst>
                              <p:cond delay="4500"/>
                            </p:stCondLst>
                            <p:childTnLst>
                              <p:par>
                                <p:cTn id="46" presetID="22" presetClass="entr" presetSubtype="4" fill="hold" grpId="0" nodeType="afterEffect">
                                  <p:stCondLst>
                                    <p:cond delay="0"/>
                                  </p:stCondLst>
                                  <p:childTnLst>
                                    <p:set>
                                      <p:cBhvr>
                                        <p:cTn id="47" dur="1" fill="hold">
                                          <p:stCondLst>
                                            <p:cond delay="0"/>
                                          </p:stCondLst>
                                        </p:cTn>
                                        <p:tgtEl>
                                          <p:spTgt spid="4">
                                            <p:txEl>
                                              <p:pRg st="12" end="12"/>
                                            </p:txEl>
                                          </p:spTgt>
                                        </p:tgtEl>
                                        <p:attrNameLst>
                                          <p:attrName>style.visibility</p:attrName>
                                        </p:attrNameLst>
                                      </p:cBhvr>
                                      <p:to>
                                        <p:strVal val="visible"/>
                                      </p:to>
                                    </p:set>
                                    <p:animEffect transition="in" filter="wipe(down)">
                                      <p:cBhvr>
                                        <p:cTn id="48" dur="500"/>
                                        <p:tgtEl>
                                          <p:spTgt spid="4">
                                            <p:txEl>
                                              <p:pRg st="12" end="12"/>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4">
                                            <p:txEl>
                                              <p:pRg st="13" end="13"/>
                                            </p:txEl>
                                          </p:spTgt>
                                        </p:tgtEl>
                                        <p:attrNameLst>
                                          <p:attrName>style.visibility</p:attrName>
                                        </p:attrNameLst>
                                      </p:cBhvr>
                                      <p:to>
                                        <p:strVal val="visible"/>
                                      </p:to>
                                    </p:set>
                                    <p:animEffect transition="in" filter="wipe(down)">
                                      <p:cBhvr>
                                        <p:cTn id="53" dur="500"/>
                                        <p:tgtEl>
                                          <p:spTgt spid="4">
                                            <p:txEl>
                                              <p:pRg st="13" end="13"/>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4">
                                            <p:txEl>
                                              <p:pRg st="14" end="14"/>
                                            </p:txEl>
                                          </p:spTgt>
                                        </p:tgtEl>
                                        <p:attrNameLst>
                                          <p:attrName>style.visibility</p:attrName>
                                        </p:attrNameLst>
                                      </p:cBhvr>
                                      <p:to>
                                        <p:strVal val="visible"/>
                                      </p:to>
                                    </p:set>
                                    <p:animEffect transition="in" filter="wipe(down)">
                                      <p:cBhvr>
                                        <p:cTn id="58" dur="500"/>
                                        <p:tgtEl>
                                          <p:spTgt spid="4">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5"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Copy Of Effective Communication - Lessons - Blendspace">
            <a:extLst>
              <a:ext uri="{FF2B5EF4-FFF2-40B4-BE49-F238E27FC236}">
                <a16:creationId xmlns:a16="http://schemas.microsoft.com/office/drawing/2014/main" id="{DAADFFDC-487A-41EB-83EE-7B50E32D8F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5900" y="149657"/>
            <a:ext cx="8735786" cy="6558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5924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descr="Water Cooler Gossip Vector. Modern Office Water Cooler. Laughing.. Royalty  Free Cliparts, Vectors, And Stock Illustration. Image 98628101.">
            <a:extLst>
              <a:ext uri="{FF2B5EF4-FFF2-40B4-BE49-F238E27FC236}">
                <a16:creationId xmlns:a16="http://schemas.microsoft.com/office/drawing/2014/main" id="{74F10334-0407-42DB-AA6F-907131CBEB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4801" y="3852991"/>
            <a:ext cx="3005010" cy="300501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8874339C-F276-43BC-812D-5A0169EDFEA0}"/>
              </a:ext>
            </a:extLst>
          </p:cNvPr>
          <p:cNvSpPr>
            <a:spLocks noGrp="1"/>
          </p:cNvSpPr>
          <p:nvPr>
            <p:ph type="title"/>
          </p:nvPr>
        </p:nvSpPr>
        <p:spPr>
          <a:xfrm>
            <a:off x="1069848" y="484632"/>
            <a:ext cx="10058400" cy="774820"/>
          </a:xfrm>
        </p:spPr>
        <p:txBody>
          <a:bodyPr>
            <a:normAutofit fontScale="90000"/>
          </a:bodyPr>
          <a:lstStyle/>
          <a:p>
            <a:r>
              <a:rPr lang="en-US" dirty="0"/>
              <a:t>Formal Vs Informal communication</a:t>
            </a:r>
          </a:p>
        </p:txBody>
      </p:sp>
      <p:sp>
        <p:nvSpPr>
          <p:cNvPr id="5" name="Text Placeholder 4">
            <a:extLst>
              <a:ext uri="{FF2B5EF4-FFF2-40B4-BE49-F238E27FC236}">
                <a16:creationId xmlns:a16="http://schemas.microsoft.com/office/drawing/2014/main" id="{9FB16068-39DA-4A8C-9B79-81C978FCBE98}"/>
              </a:ext>
            </a:extLst>
          </p:cNvPr>
          <p:cNvSpPr>
            <a:spLocks noGrp="1"/>
          </p:cNvSpPr>
          <p:nvPr>
            <p:ph type="body" idx="1"/>
          </p:nvPr>
        </p:nvSpPr>
        <p:spPr>
          <a:xfrm>
            <a:off x="1069848" y="1408176"/>
            <a:ext cx="4754880" cy="640080"/>
          </a:xfrm>
        </p:spPr>
        <p:txBody>
          <a:bodyPr>
            <a:normAutofit/>
          </a:bodyPr>
          <a:lstStyle/>
          <a:p>
            <a:r>
              <a:rPr lang="en-US" sz="2800" dirty="0"/>
              <a:t>Formal Communication</a:t>
            </a:r>
          </a:p>
        </p:txBody>
      </p:sp>
      <p:sp>
        <p:nvSpPr>
          <p:cNvPr id="7" name="Text Placeholder 6">
            <a:extLst>
              <a:ext uri="{FF2B5EF4-FFF2-40B4-BE49-F238E27FC236}">
                <a16:creationId xmlns:a16="http://schemas.microsoft.com/office/drawing/2014/main" id="{A24BA990-EA30-426C-AA65-A479C67E46D2}"/>
              </a:ext>
            </a:extLst>
          </p:cNvPr>
          <p:cNvSpPr>
            <a:spLocks noGrp="1"/>
          </p:cNvSpPr>
          <p:nvPr>
            <p:ph type="body" sz="quarter" idx="3"/>
          </p:nvPr>
        </p:nvSpPr>
        <p:spPr>
          <a:xfrm>
            <a:off x="6373368" y="1408176"/>
            <a:ext cx="4754880" cy="640080"/>
          </a:xfrm>
        </p:spPr>
        <p:txBody>
          <a:bodyPr>
            <a:normAutofit/>
          </a:bodyPr>
          <a:lstStyle/>
          <a:p>
            <a:r>
              <a:rPr lang="en-US" sz="2800" dirty="0"/>
              <a:t>Informal Communication</a:t>
            </a:r>
          </a:p>
        </p:txBody>
      </p:sp>
      <p:sp>
        <p:nvSpPr>
          <p:cNvPr id="8" name="Content Placeholder 7">
            <a:extLst>
              <a:ext uri="{FF2B5EF4-FFF2-40B4-BE49-F238E27FC236}">
                <a16:creationId xmlns:a16="http://schemas.microsoft.com/office/drawing/2014/main" id="{13E85933-6F98-4731-9531-FA94FB7D83D4}"/>
              </a:ext>
            </a:extLst>
          </p:cNvPr>
          <p:cNvSpPr>
            <a:spLocks noGrp="1"/>
          </p:cNvSpPr>
          <p:nvPr>
            <p:ph sz="quarter" idx="4"/>
          </p:nvPr>
        </p:nvSpPr>
        <p:spPr>
          <a:xfrm>
            <a:off x="6373368" y="2052320"/>
            <a:ext cx="5183632" cy="3291840"/>
          </a:xfrm>
        </p:spPr>
        <p:txBody>
          <a:bodyPr>
            <a:normAutofit/>
          </a:bodyPr>
          <a:lstStyle/>
          <a:p>
            <a:r>
              <a:rPr lang="en-US" dirty="0">
                <a:solidFill>
                  <a:srgbClr val="000000"/>
                </a:solidFill>
                <a:latin typeface="Rubik"/>
              </a:rPr>
              <a:t>C</a:t>
            </a:r>
            <a:r>
              <a:rPr lang="en-US" b="0" i="0" dirty="0">
                <a:solidFill>
                  <a:srgbClr val="000000"/>
                </a:solidFill>
                <a:effectLst/>
                <a:latin typeface="Rubik"/>
              </a:rPr>
              <a:t>asual and often unofficial communication</a:t>
            </a:r>
          </a:p>
          <a:p>
            <a:r>
              <a:rPr lang="en-US" dirty="0">
                <a:solidFill>
                  <a:srgbClr val="000000"/>
                </a:solidFill>
                <a:latin typeface="Rubik"/>
              </a:rPr>
              <a:t>Unplanned messages – personal matters or business reminders</a:t>
            </a:r>
          </a:p>
          <a:p>
            <a:r>
              <a:rPr lang="en-US" dirty="0">
                <a:solidFill>
                  <a:srgbClr val="000000"/>
                </a:solidFill>
                <a:latin typeface="Rubik"/>
              </a:rPr>
              <a:t>Fast </a:t>
            </a:r>
            <a:r>
              <a:rPr lang="en-US" b="0" i="0" dirty="0">
                <a:solidFill>
                  <a:srgbClr val="000000"/>
                </a:solidFill>
                <a:effectLst/>
                <a:latin typeface="Rubik"/>
              </a:rPr>
              <a:t>and time savings</a:t>
            </a:r>
          </a:p>
          <a:p>
            <a:r>
              <a:rPr lang="en-US" b="0" i="0" dirty="0">
                <a:solidFill>
                  <a:srgbClr val="000000"/>
                </a:solidFill>
                <a:effectLst/>
                <a:latin typeface="Rubik"/>
              </a:rPr>
              <a:t>information is exchanged spontaneously between two or more persons </a:t>
            </a:r>
          </a:p>
          <a:p>
            <a:r>
              <a:rPr lang="en-US" dirty="0">
                <a:solidFill>
                  <a:srgbClr val="000000"/>
                </a:solidFill>
                <a:latin typeface="Rubik"/>
              </a:rPr>
              <a:t>Does not </a:t>
            </a:r>
            <a:r>
              <a:rPr lang="en-US" b="0" i="0" dirty="0">
                <a:solidFill>
                  <a:srgbClr val="000000"/>
                </a:solidFill>
                <a:effectLst/>
                <a:latin typeface="Rubik"/>
              </a:rPr>
              <a:t>conform to the </a:t>
            </a:r>
            <a:br>
              <a:rPr lang="en-US" b="0" i="0" dirty="0">
                <a:solidFill>
                  <a:srgbClr val="000000"/>
                </a:solidFill>
                <a:effectLst/>
                <a:latin typeface="Rubik"/>
              </a:rPr>
            </a:br>
            <a:r>
              <a:rPr lang="en-US" b="0" i="0" dirty="0">
                <a:solidFill>
                  <a:srgbClr val="000000"/>
                </a:solidFill>
                <a:effectLst/>
                <a:latin typeface="Rubik"/>
              </a:rPr>
              <a:t>official rules or  processes</a:t>
            </a:r>
            <a:endParaRPr lang="en-US" dirty="0"/>
          </a:p>
        </p:txBody>
      </p:sp>
      <p:sp>
        <p:nvSpPr>
          <p:cNvPr id="10" name="Content Placeholder 9">
            <a:extLst>
              <a:ext uri="{FF2B5EF4-FFF2-40B4-BE49-F238E27FC236}">
                <a16:creationId xmlns:a16="http://schemas.microsoft.com/office/drawing/2014/main" id="{A56EDF25-BFB7-4AB5-BD1D-8D18ABD28146}"/>
              </a:ext>
            </a:extLst>
          </p:cNvPr>
          <p:cNvSpPr>
            <a:spLocks noGrp="1"/>
          </p:cNvSpPr>
          <p:nvPr>
            <p:ph sz="half" idx="2"/>
          </p:nvPr>
        </p:nvSpPr>
        <p:spPr>
          <a:xfrm>
            <a:off x="1072896" y="2052320"/>
            <a:ext cx="4754880" cy="3291840"/>
          </a:xfrm>
        </p:spPr>
        <p:txBody>
          <a:bodyPr>
            <a:normAutofit/>
          </a:bodyPr>
          <a:lstStyle/>
          <a:p>
            <a:r>
              <a:rPr lang="en-US" sz="1800" dirty="0">
                <a:solidFill>
                  <a:srgbClr val="000000"/>
                </a:solidFill>
                <a:effectLst/>
                <a:latin typeface="Arial" panose="020B0604020202020204" pitchFamily="34" charset="0"/>
                <a:ea typeface="Calibri" panose="020F0502020204030204" pitchFamily="34" charset="0"/>
              </a:rPr>
              <a:t>the exchange of official information – work related matters</a:t>
            </a:r>
          </a:p>
          <a:p>
            <a:r>
              <a:rPr lang="en-US" sz="1800" dirty="0">
                <a:solidFill>
                  <a:srgbClr val="000000"/>
                </a:solidFill>
                <a:latin typeface="Arial" panose="020B0604020202020204" pitchFamily="34" charset="0"/>
              </a:rPr>
              <a:t>Well thought out and planned – takes time to convey</a:t>
            </a:r>
            <a:endParaRPr lang="en-US" sz="1800" dirty="0"/>
          </a:p>
          <a:p>
            <a:r>
              <a:rPr lang="en-US" sz="1800" dirty="0">
                <a:solidFill>
                  <a:srgbClr val="000000"/>
                </a:solidFill>
                <a:effectLst/>
                <a:latin typeface="Arial" panose="020B0604020202020204" pitchFamily="34" charset="0"/>
                <a:ea typeface="Calibri" panose="020F0502020204030204" pitchFamily="34" charset="0"/>
              </a:rPr>
              <a:t>flows along the different levels of the organizational hierarchy (up, down, across)</a:t>
            </a:r>
          </a:p>
          <a:p>
            <a:r>
              <a:rPr lang="en-US" sz="1800" dirty="0">
                <a:solidFill>
                  <a:srgbClr val="000000"/>
                </a:solidFill>
                <a:latin typeface="Arial" panose="020B0604020202020204" pitchFamily="34" charset="0"/>
                <a:ea typeface="Calibri" panose="020F0502020204030204" pitchFamily="34" charset="0"/>
              </a:rPr>
              <a:t>Follows </a:t>
            </a:r>
            <a:r>
              <a:rPr lang="en-US" sz="1800" dirty="0">
                <a:solidFill>
                  <a:srgbClr val="000000"/>
                </a:solidFill>
                <a:effectLst/>
                <a:latin typeface="Arial" panose="020B0604020202020204" pitchFamily="34" charset="0"/>
                <a:ea typeface="Calibri" panose="020F0502020204030204" pitchFamily="34" charset="0"/>
              </a:rPr>
              <a:t>rules, policy, standards, processes and regulations of the organization</a:t>
            </a:r>
          </a:p>
        </p:txBody>
      </p:sp>
      <p:pic>
        <p:nvPicPr>
          <p:cNvPr id="1029" name="Picture 5" descr="Business Communication People Vector Illustration Stock Vector -  Illustration of group, cooperation: 124688959">
            <a:extLst>
              <a:ext uri="{FF2B5EF4-FFF2-40B4-BE49-F238E27FC236}">
                <a16:creationId xmlns:a16="http://schemas.microsoft.com/office/drawing/2014/main" id="{683DC6A8-993C-4E4A-B00D-A207D697237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000" b="19630"/>
          <a:stretch/>
        </p:blipFill>
        <p:spPr bwMode="auto">
          <a:xfrm>
            <a:off x="1967294" y="4629070"/>
            <a:ext cx="4406074" cy="2217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361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xEl>
                                              <p:pRg st="1" end="1"/>
                                            </p:txEl>
                                          </p:spTgt>
                                        </p:tgtEl>
                                        <p:attrNameLst>
                                          <p:attrName>style.visibility</p:attrName>
                                        </p:attrNameLst>
                                      </p:cBhvr>
                                      <p:to>
                                        <p:strVal val="visible"/>
                                      </p:to>
                                    </p:set>
                                    <p:animEffect transition="in" filter="fade">
                                      <p:cBhvr>
                                        <p:cTn id="14" dur="1000"/>
                                        <p:tgtEl>
                                          <p:spTgt spid="10">
                                            <p:txEl>
                                              <p:pRg st="1" end="1"/>
                                            </p:txEl>
                                          </p:spTgt>
                                        </p:tgtEl>
                                      </p:cBhvr>
                                    </p:animEffect>
                                    <p:anim calcmode="lin" valueType="num">
                                      <p:cBhvr>
                                        <p:cTn id="15"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xEl>
                                              <p:pRg st="2" end="2"/>
                                            </p:txEl>
                                          </p:spTgt>
                                        </p:tgtEl>
                                        <p:attrNameLst>
                                          <p:attrName>style.visibility</p:attrName>
                                        </p:attrNameLst>
                                      </p:cBhvr>
                                      <p:to>
                                        <p:strVal val="visible"/>
                                      </p:to>
                                    </p:set>
                                    <p:animEffect transition="in" filter="fade">
                                      <p:cBhvr>
                                        <p:cTn id="21" dur="1000"/>
                                        <p:tgtEl>
                                          <p:spTgt spid="10">
                                            <p:txEl>
                                              <p:pRg st="2" end="2"/>
                                            </p:txEl>
                                          </p:spTgt>
                                        </p:tgtEl>
                                      </p:cBhvr>
                                    </p:animEffect>
                                    <p:anim calcmode="lin" valueType="num">
                                      <p:cBhvr>
                                        <p:cTn id="2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xEl>
                                              <p:pRg st="3" end="3"/>
                                            </p:txEl>
                                          </p:spTgt>
                                        </p:tgtEl>
                                        <p:attrNameLst>
                                          <p:attrName>style.visibility</p:attrName>
                                        </p:attrNameLst>
                                      </p:cBhvr>
                                      <p:to>
                                        <p:strVal val="visible"/>
                                      </p:to>
                                    </p:set>
                                    <p:animEffect transition="in" filter="fade">
                                      <p:cBhvr>
                                        <p:cTn id="28" dur="1000"/>
                                        <p:tgtEl>
                                          <p:spTgt spid="10">
                                            <p:txEl>
                                              <p:pRg st="3" end="3"/>
                                            </p:txEl>
                                          </p:spTgt>
                                        </p:tgtEl>
                                      </p:cBhvr>
                                    </p:animEffect>
                                    <p:anim calcmode="lin" valueType="num">
                                      <p:cBhvr>
                                        <p:cTn id="29"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xEl>
                                              <p:pRg st="0" end="0"/>
                                            </p:txEl>
                                          </p:spTgt>
                                        </p:tgtEl>
                                        <p:attrNameLst>
                                          <p:attrName>style.visibility</p:attrName>
                                        </p:attrNameLst>
                                      </p:cBhvr>
                                      <p:to>
                                        <p:strVal val="visible"/>
                                      </p:to>
                                    </p:set>
                                    <p:animEffect transition="in" filter="fade">
                                      <p:cBhvr>
                                        <p:cTn id="35" dur="1000"/>
                                        <p:tgtEl>
                                          <p:spTgt spid="8">
                                            <p:txEl>
                                              <p:pRg st="0" end="0"/>
                                            </p:txEl>
                                          </p:spTgt>
                                        </p:tgtEl>
                                      </p:cBhvr>
                                    </p:animEffect>
                                    <p:anim calcmode="lin" valueType="num">
                                      <p:cBhvr>
                                        <p:cTn id="36"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8">
                                            <p:txEl>
                                              <p:pRg st="1" end="1"/>
                                            </p:txEl>
                                          </p:spTgt>
                                        </p:tgtEl>
                                        <p:attrNameLst>
                                          <p:attrName>style.visibility</p:attrName>
                                        </p:attrNameLst>
                                      </p:cBhvr>
                                      <p:to>
                                        <p:strVal val="visible"/>
                                      </p:to>
                                    </p:set>
                                    <p:animEffect transition="in" filter="fade">
                                      <p:cBhvr>
                                        <p:cTn id="42" dur="1000"/>
                                        <p:tgtEl>
                                          <p:spTgt spid="8">
                                            <p:txEl>
                                              <p:pRg st="1" end="1"/>
                                            </p:txEl>
                                          </p:spTgt>
                                        </p:tgtEl>
                                      </p:cBhvr>
                                    </p:animEffect>
                                    <p:anim calcmode="lin" valueType="num">
                                      <p:cBhvr>
                                        <p:cTn id="43"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44"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8">
                                            <p:txEl>
                                              <p:pRg st="2" end="2"/>
                                            </p:txEl>
                                          </p:spTgt>
                                        </p:tgtEl>
                                        <p:attrNameLst>
                                          <p:attrName>style.visibility</p:attrName>
                                        </p:attrNameLst>
                                      </p:cBhvr>
                                      <p:to>
                                        <p:strVal val="visible"/>
                                      </p:to>
                                    </p:set>
                                    <p:animEffect transition="in" filter="fade">
                                      <p:cBhvr>
                                        <p:cTn id="49" dur="1000"/>
                                        <p:tgtEl>
                                          <p:spTgt spid="8">
                                            <p:txEl>
                                              <p:pRg st="2" end="2"/>
                                            </p:txEl>
                                          </p:spTgt>
                                        </p:tgtEl>
                                      </p:cBhvr>
                                    </p:animEffect>
                                    <p:anim calcmode="lin" valueType="num">
                                      <p:cBhvr>
                                        <p:cTn id="50"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8">
                                            <p:txEl>
                                              <p:pRg st="3" end="3"/>
                                            </p:txEl>
                                          </p:spTgt>
                                        </p:tgtEl>
                                        <p:attrNameLst>
                                          <p:attrName>style.visibility</p:attrName>
                                        </p:attrNameLst>
                                      </p:cBhvr>
                                      <p:to>
                                        <p:strVal val="visible"/>
                                      </p:to>
                                    </p:set>
                                    <p:animEffect transition="in" filter="fade">
                                      <p:cBhvr>
                                        <p:cTn id="56" dur="1000"/>
                                        <p:tgtEl>
                                          <p:spTgt spid="8">
                                            <p:txEl>
                                              <p:pRg st="3" end="3"/>
                                            </p:txEl>
                                          </p:spTgt>
                                        </p:tgtEl>
                                      </p:cBhvr>
                                    </p:animEffect>
                                    <p:anim calcmode="lin" valueType="num">
                                      <p:cBhvr>
                                        <p:cTn id="5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5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8">
                                            <p:txEl>
                                              <p:pRg st="4" end="4"/>
                                            </p:txEl>
                                          </p:spTgt>
                                        </p:tgtEl>
                                        <p:attrNameLst>
                                          <p:attrName>style.visibility</p:attrName>
                                        </p:attrNameLst>
                                      </p:cBhvr>
                                      <p:to>
                                        <p:strVal val="visible"/>
                                      </p:to>
                                    </p:set>
                                    <p:animEffect transition="in" filter="fade">
                                      <p:cBhvr>
                                        <p:cTn id="63" dur="1000"/>
                                        <p:tgtEl>
                                          <p:spTgt spid="8">
                                            <p:txEl>
                                              <p:pRg st="4" end="4"/>
                                            </p:txEl>
                                          </p:spTgt>
                                        </p:tgtEl>
                                      </p:cBhvr>
                                    </p:animEffect>
                                    <p:anim calcmode="lin" valueType="num">
                                      <p:cBhvr>
                                        <p:cTn id="64"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65"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0"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8" name="Rectangle 70">
            <a:extLst>
              <a:ext uri="{FF2B5EF4-FFF2-40B4-BE49-F238E27FC236}">
                <a16:creationId xmlns:a16="http://schemas.microsoft.com/office/drawing/2014/main" id="{D8AFD15B-CF29-4306-884F-47675092F9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357437" y="200311"/>
            <a:ext cx="6472294" cy="1517984"/>
          </a:xfrm>
        </p:spPr>
        <p:txBody>
          <a:bodyPr>
            <a:normAutofit/>
          </a:bodyPr>
          <a:lstStyle/>
          <a:p>
            <a:r>
              <a:rPr lang="en-US" sz="3700" dirty="0">
                <a:solidFill>
                  <a:schemeClr val="tx1"/>
                </a:solidFill>
              </a:rPr>
              <a:t>Managers Spend 2/3 of </a:t>
            </a:r>
            <a:br>
              <a:rPr lang="en-US" sz="3700" dirty="0">
                <a:solidFill>
                  <a:schemeClr val="tx1"/>
                </a:solidFill>
              </a:rPr>
            </a:br>
            <a:r>
              <a:rPr lang="en-US" sz="3700" dirty="0">
                <a:solidFill>
                  <a:schemeClr val="tx1"/>
                </a:solidFill>
              </a:rPr>
              <a:t>their day Communicating</a:t>
            </a:r>
          </a:p>
        </p:txBody>
      </p:sp>
      <p:sp>
        <p:nvSpPr>
          <p:cNvPr id="1029" name="Freeform: Shape 72">
            <a:extLst>
              <a:ext uri="{FF2B5EF4-FFF2-40B4-BE49-F238E27FC236}">
                <a16:creationId xmlns:a16="http://schemas.microsoft.com/office/drawing/2014/main" id="{7EC0D68F-F813-4414-800D-F8D4F0AB8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66" y="401980"/>
            <a:ext cx="6115733" cy="6456021"/>
          </a:xfrm>
          <a:custGeom>
            <a:avLst/>
            <a:gdLst>
              <a:gd name="connsiteX0" fmla="*/ 2259477 w 6115733"/>
              <a:gd name="connsiteY0" fmla="*/ 433395 h 6456021"/>
              <a:gd name="connsiteX1" fmla="*/ 5681904 w 6115733"/>
              <a:gd name="connsiteY1" fmla="*/ 3852396 h 6456021"/>
              <a:gd name="connsiteX2" fmla="*/ 4679499 w 6115733"/>
              <a:gd name="connsiteY2" fmla="*/ 6269995 h 6456021"/>
              <a:gd name="connsiteX3" fmla="*/ 4474613 w 6115733"/>
              <a:gd name="connsiteY3" fmla="*/ 6456021 h 6456021"/>
              <a:gd name="connsiteX4" fmla="*/ 44341 w 6115733"/>
              <a:gd name="connsiteY4" fmla="*/ 6456021 h 6456021"/>
              <a:gd name="connsiteX5" fmla="*/ 0 w 6115733"/>
              <a:gd name="connsiteY5" fmla="*/ 6415762 h 6456021"/>
              <a:gd name="connsiteX6" fmla="*/ 0 w 6115733"/>
              <a:gd name="connsiteY6" fmla="*/ 1289029 h 6456021"/>
              <a:gd name="connsiteX7" fmla="*/ 82495 w 6115733"/>
              <a:gd name="connsiteY7" fmla="*/ 1214128 h 6456021"/>
              <a:gd name="connsiteX8" fmla="*/ 2259477 w 6115733"/>
              <a:gd name="connsiteY8" fmla="*/ 433395 h 6456021"/>
              <a:gd name="connsiteX9" fmla="*/ 2259477 w 6115733"/>
              <a:gd name="connsiteY9" fmla="*/ 0 h 6456021"/>
              <a:gd name="connsiteX10" fmla="*/ 6115733 w 6115733"/>
              <a:gd name="connsiteY10" fmla="*/ 3852396 h 6456021"/>
              <a:gd name="connsiteX11" fmla="*/ 5235152 w 6115733"/>
              <a:gd name="connsiteY11" fmla="*/ 6302877 h 6456021"/>
              <a:gd name="connsiteX12" fmla="*/ 5095826 w 6115733"/>
              <a:gd name="connsiteY12" fmla="*/ 6456021 h 6456021"/>
              <a:gd name="connsiteX13" fmla="*/ 4617788 w 6115733"/>
              <a:gd name="connsiteY13" fmla="*/ 6456021 h 6456021"/>
              <a:gd name="connsiteX14" fmla="*/ 4747668 w 6115733"/>
              <a:gd name="connsiteY14" fmla="*/ 6338096 h 6456021"/>
              <a:gd name="connsiteX15" fmla="*/ 5778311 w 6115733"/>
              <a:gd name="connsiteY15" fmla="*/ 3852396 h 6456021"/>
              <a:gd name="connsiteX16" fmla="*/ 2259477 w 6115733"/>
              <a:gd name="connsiteY16" fmla="*/ 337085 h 6456021"/>
              <a:gd name="connsiteX17" fmla="*/ 21172 w 6115733"/>
              <a:gd name="connsiteY17" fmla="*/ 1139811 h 6456021"/>
              <a:gd name="connsiteX18" fmla="*/ 0 w 6115733"/>
              <a:gd name="connsiteY18" fmla="*/ 1159034 h 6456021"/>
              <a:gd name="connsiteX19" fmla="*/ 0 w 6115733"/>
              <a:gd name="connsiteY19" fmla="*/ 735177 h 6456021"/>
              <a:gd name="connsiteX20" fmla="*/ 103407 w 6115733"/>
              <a:gd name="connsiteY20" fmla="*/ 657929 h 6456021"/>
              <a:gd name="connsiteX21" fmla="*/ 2259477 w 6115733"/>
              <a:gd name="connsiteY21" fmla="*/ 0 h 645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115733" h="6456021">
                <a:moveTo>
                  <a:pt x="2259477" y="433395"/>
                </a:moveTo>
                <a:cubicBezTo>
                  <a:pt x="4149632" y="433395"/>
                  <a:pt x="5681904" y="1964133"/>
                  <a:pt x="5681904" y="3852396"/>
                </a:cubicBezTo>
                <a:cubicBezTo>
                  <a:pt x="5681904" y="4796527"/>
                  <a:pt x="5298836" y="5651278"/>
                  <a:pt x="4679499" y="6269995"/>
                </a:cubicBezTo>
                <a:lnTo>
                  <a:pt x="4474613" y="6456021"/>
                </a:lnTo>
                <a:lnTo>
                  <a:pt x="44341" y="6456021"/>
                </a:lnTo>
                <a:lnTo>
                  <a:pt x="0" y="6415762"/>
                </a:lnTo>
                <a:lnTo>
                  <a:pt x="0" y="1289029"/>
                </a:lnTo>
                <a:lnTo>
                  <a:pt x="82495" y="1214128"/>
                </a:lnTo>
                <a:cubicBezTo>
                  <a:pt x="674092" y="726388"/>
                  <a:pt x="1432534" y="433395"/>
                  <a:pt x="2259477" y="433395"/>
                </a:cubicBezTo>
                <a:close/>
                <a:moveTo>
                  <a:pt x="2259477" y="0"/>
                </a:moveTo>
                <a:cubicBezTo>
                  <a:pt x="4389229" y="0"/>
                  <a:pt x="6115733" y="1724776"/>
                  <a:pt x="6115733" y="3852396"/>
                </a:cubicBezTo>
                <a:cubicBezTo>
                  <a:pt x="6115733" y="4783230"/>
                  <a:pt x="5785270" y="5636956"/>
                  <a:pt x="5235152" y="6302877"/>
                </a:cubicBezTo>
                <a:lnTo>
                  <a:pt x="5095826" y="6456021"/>
                </a:lnTo>
                <a:lnTo>
                  <a:pt x="4617788" y="6456021"/>
                </a:lnTo>
                <a:lnTo>
                  <a:pt x="4747668" y="6338096"/>
                </a:lnTo>
                <a:cubicBezTo>
                  <a:pt x="5384452" y="5701950"/>
                  <a:pt x="5778311" y="4823122"/>
                  <a:pt x="5778311" y="3852396"/>
                </a:cubicBezTo>
                <a:cubicBezTo>
                  <a:pt x="5778311" y="1910944"/>
                  <a:pt x="4202875" y="337085"/>
                  <a:pt x="2259477" y="337085"/>
                </a:cubicBezTo>
                <a:cubicBezTo>
                  <a:pt x="1409240" y="337085"/>
                  <a:pt x="629434" y="638331"/>
                  <a:pt x="21172" y="1139811"/>
                </a:cubicBezTo>
                <a:lnTo>
                  <a:pt x="0" y="1159034"/>
                </a:lnTo>
                <a:lnTo>
                  <a:pt x="0" y="735177"/>
                </a:lnTo>
                <a:lnTo>
                  <a:pt x="103407" y="657929"/>
                </a:lnTo>
                <a:cubicBezTo>
                  <a:pt x="718869" y="242547"/>
                  <a:pt x="1460820" y="0"/>
                  <a:pt x="2259477" y="0"/>
                </a:cubicBez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http://www.spyghana.com/wp-content/uploads/2014/08/Communication.pn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35275" y="3030229"/>
            <a:ext cx="3542527" cy="199267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6377940" y="1918606"/>
            <a:ext cx="5451791" cy="4739083"/>
          </a:xfrm>
        </p:spPr>
        <p:txBody>
          <a:bodyPr anchor="t">
            <a:noAutofit/>
          </a:bodyPr>
          <a:lstStyle/>
          <a:p>
            <a:pPr marL="0" indent="0">
              <a:buNone/>
            </a:pPr>
            <a:r>
              <a:rPr lang="en-US" sz="2400" dirty="0"/>
              <a:t>Communication is vital in running an organization and provides a link between employees and customers and between employees and manager.  </a:t>
            </a:r>
          </a:p>
          <a:p>
            <a:pPr marL="0" indent="0">
              <a:buNone/>
            </a:pPr>
            <a:r>
              <a:rPr lang="en-US" sz="2400" dirty="0"/>
              <a:t>Managers Communicate in 4 ways:</a:t>
            </a:r>
          </a:p>
          <a:p>
            <a:pPr lvl="1"/>
            <a:r>
              <a:rPr lang="en-US" sz="2400" dirty="0"/>
              <a:t>Speaking</a:t>
            </a:r>
          </a:p>
          <a:p>
            <a:pPr lvl="1"/>
            <a:r>
              <a:rPr lang="en-US" sz="2400" dirty="0"/>
              <a:t>Listening</a:t>
            </a:r>
          </a:p>
          <a:p>
            <a:pPr lvl="1"/>
            <a:r>
              <a:rPr lang="en-US" sz="2400" dirty="0"/>
              <a:t>Writing</a:t>
            </a:r>
          </a:p>
          <a:p>
            <a:pPr lvl="1"/>
            <a:r>
              <a:rPr lang="en-US" sz="2400" dirty="0"/>
              <a:t>Reading</a:t>
            </a:r>
          </a:p>
        </p:txBody>
      </p:sp>
      <p:grpSp>
        <p:nvGrpSpPr>
          <p:cNvPr id="1030" name="Group 74">
            <a:extLst>
              <a:ext uri="{FF2B5EF4-FFF2-40B4-BE49-F238E27FC236}">
                <a16:creationId xmlns:a16="http://schemas.microsoft.com/office/drawing/2014/main" id="{54CA915D-BDF0-41F8-B00E-FB186EFF7BD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76" name="Oval 75">
              <a:extLst>
                <a:ext uri="{FF2B5EF4-FFF2-40B4-BE49-F238E27FC236}">
                  <a16:creationId xmlns:a16="http://schemas.microsoft.com/office/drawing/2014/main" id="{317AAC03-BF64-4E67-9032-3BD0249980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31" name="Oval 76">
              <a:extLst>
                <a:ext uri="{FF2B5EF4-FFF2-40B4-BE49-F238E27FC236}">
                  <a16:creationId xmlns:a16="http://schemas.microsoft.com/office/drawing/2014/main" id="{1A131397-5A45-4344-9983-5E400A3EA5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Tree>
    <p:extLst>
      <p:ext uri="{BB962C8B-B14F-4D97-AF65-F5344CB8AC3E}">
        <p14:creationId xmlns:p14="http://schemas.microsoft.com/office/powerpoint/2010/main" val="114538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childTnLst>
                          </p:cTn>
                        </p:par>
                        <p:par>
                          <p:cTn id="16" fill="hold">
                            <p:stCondLst>
                              <p:cond delay="500"/>
                            </p:stCondLst>
                            <p:childTnLst>
                              <p:par>
                                <p:cTn id="17" presetID="22" presetClass="entr" presetSubtype="4"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down)">
                                      <p:cBhvr>
                                        <p:cTn id="19" dur="500"/>
                                        <p:tgtEl>
                                          <p:spTgt spid="3">
                                            <p:txEl>
                                              <p:pRg st="3" end="3"/>
                                            </p:txEl>
                                          </p:spTgt>
                                        </p:tgtEl>
                                      </p:cBhvr>
                                    </p:animEffect>
                                  </p:childTnLst>
                                </p:cTn>
                              </p:par>
                            </p:childTnLst>
                          </p:cTn>
                        </p:par>
                        <p:par>
                          <p:cTn id="20" fill="hold">
                            <p:stCondLst>
                              <p:cond delay="1000"/>
                            </p:stCondLst>
                            <p:childTnLst>
                              <p:par>
                                <p:cTn id="21" presetID="22" presetClass="entr" presetSubtype="4"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down)">
                                      <p:cBhvr>
                                        <p:cTn id="23" dur="500"/>
                                        <p:tgtEl>
                                          <p:spTgt spid="3">
                                            <p:txEl>
                                              <p:pRg st="4" end="4"/>
                                            </p:txEl>
                                          </p:spTgt>
                                        </p:tgtEl>
                                      </p:cBhvr>
                                    </p:animEffect>
                                  </p:childTnLst>
                                </p:cTn>
                              </p:par>
                            </p:childTnLst>
                          </p:cTn>
                        </p:par>
                        <p:par>
                          <p:cTn id="24" fill="hold">
                            <p:stCondLst>
                              <p:cond delay="1500"/>
                            </p:stCondLst>
                            <p:childTnLst>
                              <p:par>
                                <p:cTn id="25" presetID="22" presetClass="entr" presetSubtype="4"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910" y="80685"/>
            <a:ext cx="11977351" cy="1752599"/>
          </a:xfrm>
        </p:spPr>
        <p:txBody>
          <a:bodyPr/>
          <a:lstStyle/>
          <a:p>
            <a:pPr algn="ctr"/>
            <a:r>
              <a:rPr lang="en-US" dirty="0"/>
              <a:t>How Managers Communicate</a:t>
            </a:r>
          </a:p>
        </p:txBody>
      </p:sp>
      <p:pic>
        <p:nvPicPr>
          <p:cNvPr id="8194" name="Picture 2" descr="Listening Skills - The 10 Principles of Listening | SkillsYouNeed | Good  listening skills, Listening skills, Coaching skills">
            <a:extLst>
              <a:ext uri="{FF2B5EF4-FFF2-40B4-BE49-F238E27FC236}">
                <a16:creationId xmlns:a16="http://schemas.microsoft.com/office/drawing/2014/main" id="{F9954B5B-979C-409F-91FD-4B2EFED858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1528" y="1490016"/>
            <a:ext cx="8384145" cy="5287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9089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F6740-84A6-4818-BFC4-169958F9DB15}"/>
              </a:ext>
            </a:extLst>
          </p:cNvPr>
          <p:cNvSpPr>
            <a:spLocks noGrp="1"/>
          </p:cNvSpPr>
          <p:nvPr>
            <p:ph type="title"/>
          </p:nvPr>
        </p:nvSpPr>
        <p:spPr>
          <a:xfrm>
            <a:off x="7883611" y="512064"/>
            <a:ext cx="3975313" cy="923545"/>
          </a:xfrm>
          <a:ln>
            <a:noFill/>
          </a:ln>
        </p:spPr>
        <p:txBody>
          <a:bodyPr>
            <a:normAutofit/>
          </a:bodyPr>
          <a:lstStyle/>
          <a:p>
            <a:r>
              <a:rPr lang="en-US" sz="3200" dirty="0"/>
              <a:t>What is meant by media</a:t>
            </a:r>
          </a:p>
        </p:txBody>
      </p:sp>
      <p:pic>
        <p:nvPicPr>
          <p:cNvPr id="3074" name="Picture 2" descr="Social Media And The End Of The News As We Know It - Digital Future Times">
            <a:extLst>
              <a:ext uri="{FF2B5EF4-FFF2-40B4-BE49-F238E27FC236}">
                <a16:creationId xmlns:a16="http://schemas.microsoft.com/office/drawing/2014/main" id="{795965AB-CCC5-4FB2-AF24-5E74EB89BEC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279" r="15925"/>
          <a:stretch/>
        </p:blipFill>
        <p:spPr bwMode="auto">
          <a:xfrm>
            <a:off x="3343" y="10"/>
            <a:ext cx="7548923"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D7715ED8-1CC5-4AE5-A65A-E246916E9E68}"/>
              </a:ext>
            </a:extLst>
          </p:cNvPr>
          <p:cNvSpPr>
            <a:spLocks noGrp="1"/>
          </p:cNvSpPr>
          <p:nvPr>
            <p:ph idx="1"/>
          </p:nvPr>
        </p:nvSpPr>
        <p:spPr>
          <a:xfrm>
            <a:off x="7962879" y="1403603"/>
            <a:ext cx="3975313" cy="4050792"/>
          </a:xfrm>
        </p:spPr>
        <p:txBody>
          <a:bodyPr>
            <a:noAutofit/>
          </a:bodyPr>
          <a:lstStyle/>
          <a:p>
            <a:pPr marL="0" indent="0">
              <a:buNone/>
            </a:pPr>
            <a:r>
              <a:rPr lang="en-US" sz="2400" dirty="0"/>
              <a:t>Forms or channels of how we communicate</a:t>
            </a:r>
          </a:p>
          <a:p>
            <a:pPr marL="0" indent="0">
              <a:buNone/>
            </a:pPr>
            <a:r>
              <a:rPr lang="en-US" sz="2400" b="1" dirty="0">
                <a:solidFill>
                  <a:srgbClr val="FF0000"/>
                </a:solidFill>
              </a:rPr>
              <a:t>Media</a:t>
            </a:r>
            <a:r>
              <a:rPr lang="en-US" sz="2400" dirty="0"/>
              <a:t> - </a:t>
            </a:r>
            <a:r>
              <a:rPr lang="en-US" sz="2400" b="0" i="0" dirty="0">
                <a:effectLst/>
              </a:rPr>
              <a:t>communication outlets or tools used to store and deliver information</a:t>
            </a:r>
            <a:r>
              <a:rPr lang="en-US" sz="2400" dirty="0"/>
              <a:t> </a:t>
            </a:r>
            <a:endParaRPr lang="en-US" sz="2400" b="0" i="0" dirty="0">
              <a:effectLst/>
            </a:endParaRPr>
          </a:p>
          <a:p>
            <a:pPr marL="0" indent="0">
              <a:buNone/>
            </a:pPr>
            <a:r>
              <a:rPr lang="en-US" sz="2400" dirty="0"/>
              <a:t>  </a:t>
            </a:r>
          </a:p>
          <a:p>
            <a:pPr marL="0" indent="0">
              <a:buNone/>
            </a:pPr>
            <a:r>
              <a:rPr lang="en-US" sz="2400" dirty="0">
                <a:latin typeface="Roboto"/>
              </a:rPr>
              <a:t>Also known as </a:t>
            </a:r>
            <a:r>
              <a:rPr lang="en-US" sz="2400" b="1" dirty="0">
                <a:solidFill>
                  <a:srgbClr val="FF0000"/>
                </a:solidFill>
                <a:latin typeface="Roboto"/>
              </a:rPr>
              <a:t>medium</a:t>
            </a:r>
            <a:r>
              <a:rPr lang="en-US" sz="2400" dirty="0">
                <a:latin typeface="Roboto"/>
              </a:rPr>
              <a:t> or </a:t>
            </a:r>
            <a:r>
              <a:rPr lang="en-US" sz="2400" b="1" dirty="0">
                <a:solidFill>
                  <a:srgbClr val="FF0000"/>
                </a:solidFill>
                <a:latin typeface="Roboto"/>
              </a:rPr>
              <a:t>mediums</a:t>
            </a:r>
            <a:r>
              <a:rPr lang="en-US" sz="2400" dirty="0">
                <a:latin typeface="Roboto"/>
              </a:rPr>
              <a:t> (multiple)</a:t>
            </a:r>
            <a:endParaRPr lang="en-US" sz="2400" dirty="0"/>
          </a:p>
        </p:txBody>
      </p:sp>
      <p:sp>
        <p:nvSpPr>
          <p:cNvPr id="14" name="Title 1">
            <a:extLst>
              <a:ext uri="{FF2B5EF4-FFF2-40B4-BE49-F238E27FC236}">
                <a16:creationId xmlns:a16="http://schemas.microsoft.com/office/drawing/2014/main" id="{DA377E3B-1344-46ED-9F5D-687593C2471E}"/>
              </a:ext>
            </a:extLst>
          </p:cNvPr>
          <p:cNvSpPr txBox="1">
            <a:spLocks/>
          </p:cNvSpPr>
          <p:nvPr/>
        </p:nvSpPr>
        <p:spPr>
          <a:xfrm>
            <a:off x="7962879" y="5454395"/>
            <a:ext cx="4530765" cy="1194439"/>
          </a:xfrm>
          <a:prstGeom prst="rect">
            <a:avLst/>
          </a:prstGeom>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sz="4000" b="1" dirty="0">
                <a:solidFill>
                  <a:srgbClr val="FF0000"/>
                </a:solidFill>
              </a:rPr>
              <a:t>AKA:  Channel Management</a:t>
            </a:r>
          </a:p>
        </p:txBody>
      </p:sp>
    </p:spTree>
    <p:extLst>
      <p:ext uri="{BB962C8B-B14F-4D97-AF65-F5344CB8AC3E}">
        <p14:creationId xmlns:p14="http://schemas.microsoft.com/office/powerpoint/2010/main" val="559109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barn(inVertical)">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A3D0CE2-91FF-49B3-A5D8-181E900D75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58AEBD96-C315-4F53-9D9E-0E20E993E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78916AAA-66F6-4DFA-88ED-7E27CF6B8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3" name="Group 12">
            <a:extLst>
              <a:ext uri="{FF2B5EF4-FFF2-40B4-BE49-F238E27FC236}">
                <a16:creationId xmlns:a16="http://schemas.microsoft.com/office/drawing/2014/main" id="{A137D43F-BAD6-47F1-AA65-AEEA38A2FF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14" name="Oval 13">
              <a:extLst>
                <a:ext uri="{FF2B5EF4-FFF2-40B4-BE49-F238E27FC236}">
                  <a16:creationId xmlns:a16="http://schemas.microsoft.com/office/drawing/2014/main" id="{D512C9B2-6B22-4211-A940-FCD7C2CD0B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5" name="Oval 14">
              <a:extLst>
                <a:ext uri="{FF2B5EF4-FFF2-40B4-BE49-F238E27FC236}">
                  <a16:creationId xmlns:a16="http://schemas.microsoft.com/office/drawing/2014/main" id="{85F7DB84-CDE7-46F8-90DD-9D048A7D52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sp>
      </p:grpSp>
      <p:sp useBgFill="1">
        <p:nvSpPr>
          <p:cNvPr id="17" name="Rectangle 16">
            <a:extLst>
              <a:ext uri="{FF2B5EF4-FFF2-40B4-BE49-F238E27FC236}">
                <a16:creationId xmlns:a16="http://schemas.microsoft.com/office/drawing/2014/main" id="{C3D25154-9EF7-4C33-9AAC-7B3BE089FE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0CB61F72-409D-4844-A0A1-5DD97DA728A4}"/>
              </a:ext>
            </a:extLst>
          </p:cNvPr>
          <p:cNvSpPr>
            <a:spLocks noGrp="1"/>
          </p:cNvSpPr>
          <p:nvPr>
            <p:ph type="title"/>
          </p:nvPr>
        </p:nvSpPr>
        <p:spPr>
          <a:xfrm>
            <a:off x="1051560" y="643468"/>
            <a:ext cx="9966960" cy="3592432"/>
          </a:xfrm>
        </p:spPr>
        <p:txBody>
          <a:bodyPr vert="horz" lIns="91440" tIns="45720" rIns="91440" bIns="45720" rtlCol="0" anchor="ctr">
            <a:normAutofit/>
          </a:bodyPr>
          <a:lstStyle/>
          <a:p>
            <a:pPr>
              <a:lnSpc>
                <a:spcPct val="80000"/>
              </a:lnSpc>
            </a:pPr>
            <a:r>
              <a:rPr lang="en-US" sz="4600" dirty="0">
                <a:blipFill dpi="0" rotWithShape="1">
                  <a:blip r:embed="rId4"/>
                  <a:srcRect/>
                  <a:tile tx="6350" ty="-127000" sx="65000" sy="64000" flip="none" algn="tl"/>
                </a:blipFill>
                <a:effectLst/>
              </a:rPr>
              <a:t>Think about it:  You are working in a restaurant.  You have a new low-fat menu item that is not selling well.  What channel management decisions (media) would you make to increase sales on this product? </a:t>
            </a:r>
            <a:endParaRPr lang="en-US" sz="4600" dirty="0">
              <a:blipFill dpi="0" rotWithShape="1">
                <a:blip r:embed="rId4"/>
                <a:srcRect/>
                <a:tile tx="6350" ty="-127000" sx="65000" sy="64000" flip="none" algn="tl"/>
              </a:blipFill>
            </a:endParaRPr>
          </a:p>
        </p:txBody>
      </p:sp>
      <p:sp>
        <p:nvSpPr>
          <p:cNvPr id="19" name="Rectangle 18">
            <a:extLst>
              <a:ext uri="{FF2B5EF4-FFF2-40B4-BE49-F238E27FC236}">
                <a16:creationId xmlns:a16="http://schemas.microsoft.com/office/drawing/2014/main" id="{1604E8C0-C927-4C06-A96A-BF3323BA76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000"/>
            <a:ext cx="12192000" cy="2295831"/>
          </a:xfrm>
          <a:prstGeom prst="rect">
            <a:avLst/>
          </a:prstGeom>
          <a:blipFill dpi="0" rotWithShape="1">
            <a:blip r:embed="rId2">
              <a:alphaModFix amt="85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9DCECFD5-4C30-4892-9FF0-540E17955A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45590" y="5111496"/>
            <a:ext cx="1080904" cy="1080902"/>
            <a:chOff x="10245590" y="5111496"/>
            <a:chExt cx="1080904" cy="1080902"/>
          </a:xfrm>
        </p:grpSpPr>
        <p:sp>
          <p:nvSpPr>
            <p:cNvPr id="22" name="Oval 21">
              <a:extLst>
                <a:ext uri="{FF2B5EF4-FFF2-40B4-BE49-F238E27FC236}">
                  <a16:creationId xmlns:a16="http://schemas.microsoft.com/office/drawing/2014/main" id="{95C67F70-EAFE-425C-8422-591620A96D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5590" y="5111496"/>
              <a:ext cx="1080904" cy="1080902"/>
            </a:xfrm>
            <a:prstGeom prst="ellipse">
              <a:avLst/>
            </a:prstGeom>
            <a:blipFill dpi="0" rotWithShape="1">
              <a:blip r:embed="rId4">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3" name="Oval 22">
              <a:extLst>
                <a:ext uri="{FF2B5EF4-FFF2-40B4-BE49-F238E27FC236}">
                  <a16:creationId xmlns:a16="http://schemas.microsoft.com/office/drawing/2014/main" id="{D47FA16B-C217-4D91-84EA-5B0846BDDA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53681" y="5219586"/>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1580012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70">
            <a:extLst>
              <a:ext uri="{FF2B5EF4-FFF2-40B4-BE49-F238E27FC236}">
                <a16:creationId xmlns:a16="http://schemas.microsoft.com/office/drawing/2014/main" id="{CCF043BA-0C52-4068-BCF5-2B2D89BA9D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883612" y="484632"/>
            <a:ext cx="3816774" cy="1609344"/>
          </a:xfrm>
          <a:ln>
            <a:noFill/>
          </a:ln>
        </p:spPr>
        <p:txBody>
          <a:bodyPr>
            <a:normAutofit/>
          </a:bodyPr>
          <a:lstStyle/>
          <a:p>
            <a:r>
              <a:rPr lang="en-US" sz="3200"/>
              <a:t>Four Channels of Communication</a:t>
            </a:r>
          </a:p>
        </p:txBody>
      </p:sp>
      <p:pic>
        <p:nvPicPr>
          <p:cNvPr id="1026" name="Picture 2" descr="http://image.shutterstock.com/display_pic_with_logo/674152/674152,1315277088,1/stock-photo--d-colorful-buzzword-text-communication-channels-84085189.jpg"/>
          <p:cNvPicPr>
            <a:picLocks noChangeAspect="1" noChangeArrowheads="1"/>
          </p:cNvPicPr>
          <p:nvPr/>
        </p:nvPicPr>
        <p:blipFill rotWithShape="1">
          <a:blip r:embed="rId4">
            <a:extLst>
              <a:ext uri="{28A0092B-C50C-407E-A947-70E740481C1C}">
                <a14:useLocalDpi xmlns:a14="http://schemas.microsoft.com/office/drawing/2010/main" val="0"/>
              </a:ext>
            </a:extLst>
          </a:blip>
          <a:srcRect l="9604" r="10591" b="-1"/>
          <a:stretch/>
        </p:blipFill>
        <p:spPr bwMode="auto">
          <a:xfrm>
            <a:off x="3343" y="10"/>
            <a:ext cx="7548923"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7688687" y="2121408"/>
            <a:ext cx="4499970" cy="4050792"/>
          </a:xfrm>
        </p:spPr>
        <p:txBody>
          <a:bodyPr>
            <a:noAutofit/>
          </a:bodyPr>
          <a:lstStyle/>
          <a:p>
            <a:pPr marL="0" indent="0">
              <a:buNone/>
            </a:pPr>
            <a:r>
              <a:rPr lang="en-US" sz="2400" b="1" dirty="0">
                <a:solidFill>
                  <a:srgbClr val="FF0000"/>
                </a:solidFill>
              </a:rPr>
              <a:t>Channels of communication </a:t>
            </a:r>
            <a:r>
              <a:rPr lang="en-US" sz="2400" dirty="0"/>
              <a:t>– the means by which the message is conveyed</a:t>
            </a:r>
          </a:p>
          <a:p>
            <a:pPr marL="457200" indent="-457200">
              <a:buFont typeface="+mj-lt"/>
              <a:buAutoNum type="arabicPeriod"/>
            </a:pPr>
            <a:r>
              <a:rPr lang="en-US" sz="2400" dirty="0"/>
              <a:t>Oral Communication</a:t>
            </a:r>
          </a:p>
          <a:p>
            <a:pPr marL="457200" indent="-457200">
              <a:buFont typeface="+mj-lt"/>
              <a:buAutoNum type="arabicPeriod"/>
            </a:pPr>
            <a:r>
              <a:rPr lang="en-US" sz="2400" dirty="0"/>
              <a:t>Written Communication</a:t>
            </a:r>
          </a:p>
          <a:p>
            <a:pPr marL="457200" indent="-457200">
              <a:buFont typeface="+mj-lt"/>
              <a:buAutoNum type="arabicPeriod"/>
            </a:pPr>
            <a:r>
              <a:rPr lang="en-US" sz="2400" dirty="0"/>
              <a:t>Nonverbal Communication</a:t>
            </a:r>
          </a:p>
          <a:p>
            <a:pPr marL="457200" indent="-457200">
              <a:buFont typeface="+mj-lt"/>
              <a:buAutoNum type="arabicPeriod"/>
            </a:pPr>
            <a:r>
              <a:rPr lang="en-US" sz="2400" dirty="0"/>
              <a:t>Electronic Communication</a:t>
            </a:r>
          </a:p>
        </p:txBody>
      </p:sp>
      <p:grpSp>
        <p:nvGrpSpPr>
          <p:cNvPr id="1029" name="Group 72">
            <a:extLst>
              <a:ext uri="{FF2B5EF4-FFF2-40B4-BE49-F238E27FC236}">
                <a16:creationId xmlns:a16="http://schemas.microsoft.com/office/drawing/2014/main" id="{789ACCC8-A635-400E-B9C0-AD9CA57109C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74" name="Oval 73">
              <a:extLst>
                <a:ext uri="{FF2B5EF4-FFF2-40B4-BE49-F238E27FC236}">
                  <a16:creationId xmlns:a16="http://schemas.microsoft.com/office/drawing/2014/main" id="{CBC21CEB-233C-4B50-8CCA-829AD0428F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75" name="Oval 74">
              <a:extLst>
                <a:ext uri="{FF2B5EF4-FFF2-40B4-BE49-F238E27FC236}">
                  <a16:creationId xmlns:a16="http://schemas.microsoft.com/office/drawing/2014/main" id="{F3DF2D74-CD63-49A8-A93B-9DA2F59511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023728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par>
                          <p:cTn id="13" fill="hold">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down)">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down)">
                                      <p:cBhvr>
                                        <p:cTn id="21" dur="500"/>
                                        <p:tgtEl>
                                          <p:spTgt spid="3">
                                            <p:txEl>
                                              <p:pRg st="3" end="3"/>
                                            </p:txEl>
                                          </p:spTgt>
                                        </p:tgtEl>
                                      </p:cBhvr>
                                    </p:animEffect>
                                  </p:childTnLst>
                                </p:cTn>
                              </p:par>
                            </p:childTnLst>
                          </p:cTn>
                        </p:par>
                        <p:par>
                          <p:cTn id="22" fill="hold">
                            <p:stCondLst>
                              <p:cond delay="500"/>
                            </p:stCondLst>
                            <p:childTnLst>
                              <p:par>
                                <p:cTn id="23" presetID="22" presetClass="entr" presetSubtype="4" fill="hold" grpId="0"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down)">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2" name="Rectangle 141">
            <a:extLst>
              <a:ext uri="{FF2B5EF4-FFF2-40B4-BE49-F238E27FC236}">
                <a16:creationId xmlns:a16="http://schemas.microsoft.com/office/drawing/2014/main" id="{CCF043BA-0C52-4068-BCF5-2B2D89BA9D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883612" y="200311"/>
            <a:ext cx="3816774" cy="1174100"/>
          </a:xfrm>
          <a:ln>
            <a:noFill/>
          </a:ln>
        </p:spPr>
        <p:txBody>
          <a:bodyPr>
            <a:normAutofit/>
          </a:bodyPr>
          <a:lstStyle/>
          <a:p>
            <a:r>
              <a:rPr lang="en-US" sz="3200" dirty="0"/>
              <a:t>Oral Communication</a:t>
            </a:r>
          </a:p>
        </p:txBody>
      </p:sp>
      <p:pic>
        <p:nvPicPr>
          <p:cNvPr id="2050" name="Picture 2" descr="http://dn090igz07ndb.cloudfront.net/images/4777dc373254baec5b9cab70e7b3533e/blog/social-media-from-shouting-to-conversation/shout-marketing.png"/>
          <p:cNvPicPr>
            <a:picLocks noChangeAspect="1" noChangeArrowheads="1"/>
          </p:cNvPicPr>
          <p:nvPr/>
        </p:nvPicPr>
        <p:blipFill rotWithShape="1">
          <a:blip r:embed="rId4">
            <a:extLst>
              <a:ext uri="{28A0092B-C50C-407E-A947-70E740481C1C}">
                <a14:useLocalDpi xmlns:a14="http://schemas.microsoft.com/office/drawing/2010/main" val="0"/>
              </a:ext>
            </a:extLst>
          </a:blip>
          <a:srcRect l="10796" r="29489" b="1"/>
          <a:stretch/>
        </p:blipFill>
        <p:spPr bwMode="auto">
          <a:xfrm>
            <a:off x="3343" y="10"/>
            <a:ext cx="7548923"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7883612" y="1403603"/>
            <a:ext cx="3816774" cy="4050792"/>
          </a:xfrm>
        </p:spPr>
        <p:txBody>
          <a:bodyPr>
            <a:noAutofit/>
          </a:bodyPr>
          <a:lstStyle/>
          <a:p>
            <a:r>
              <a:rPr lang="en-US" dirty="0"/>
              <a:t>Discussion Topic :   Oral Communication:   </a:t>
            </a:r>
          </a:p>
          <a:p>
            <a:pPr lvl="1"/>
            <a:r>
              <a:rPr lang="en-US" sz="2000" dirty="0"/>
              <a:t>In groups of 4, brainstorm for 2 minutes and list as many forms of oral communication employees/managers will engage in that you can think of?</a:t>
            </a:r>
          </a:p>
          <a:p>
            <a:r>
              <a:rPr lang="en-US" dirty="0"/>
              <a:t>Complete the Group Discussion Form as you discuss (will be handed in)</a:t>
            </a:r>
          </a:p>
          <a:p>
            <a:r>
              <a:rPr lang="en-US" b="1" dirty="0"/>
              <a:t>Select a Reporter:  Select the person who has the most siblings.</a:t>
            </a:r>
          </a:p>
          <a:p>
            <a:r>
              <a:rPr lang="en-US" dirty="0"/>
              <a:t>Share your Ideas (instructor will add your ideas below)</a:t>
            </a:r>
          </a:p>
          <a:p>
            <a:endParaRPr lang="en-US" dirty="0"/>
          </a:p>
          <a:p>
            <a:endParaRPr lang="en-US" dirty="0"/>
          </a:p>
          <a:p>
            <a:endParaRPr lang="en-US" dirty="0"/>
          </a:p>
          <a:p>
            <a:endParaRPr lang="en-US" dirty="0"/>
          </a:p>
          <a:p>
            <a:endParaRPr lang="en-US" dirty="0"/>
          </a:p>
        </p:txBody>
      </p:sp>
      <p:grpSp>
        <p:nvGrpSpPr>
          <p:cNvPr id="144" name="Group 143">
            <a:extLst>
              <a:ext uri="{FF2B5EF4-FFF2-40B4-BE49-F238E27FC236}">
                <a16:creationId xmlns:a16="http://schemas.microsoft.com/office/drawing/2014/main" id="{789ACCC8-A635-400E-B9C0-AD9CA57109C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45" name="Oval 144">
              <a:extLst>
                <a:ext uri="{FF2B5EF4-FFF2-40B4-BE49-F238E27FC236}">
                  <a16:creationId xmlns:a16="http://schemas.microsoft.com/office/drawing/2014/main" id="{CBC21CEB-233C-4B50-8CCA-829AD0428F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6" name="Oval 145">
              <a:extLst>
                <a:ext uri="{FF2B5EF4-FFF2-40B4-BE49-F238E27FC236}">
                  <a16:creationId xmlns:a16="http://schemas.microsoft.com/office/drawing/2014/main" id="{F3DF2D74-CD63-49A8-A93B-9DA2F59511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0388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childTnLst>
                          </p:cTn>
                        </p:par>
                        <p:par>
                          <p:cTn id="16" fill="hold">
                            <p:stCondLst>
                              <p:cond delay="500"/>
                            </p:stCondLst>
                            <p:childTnLst>
                              <p:par>
                                <p:cTn id="17" presetID="22" presetClass="entr" presetSubtype="4"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down)">
                                      <p:cBhvr>
                                        <p:cTn id="19" dur="500"/>
                                        <p:tgtEl>
                                          <p:spTgt spid="3">
                                            <p:txEl>
                                              <p:pRg st="3" end="3"/>
                                            </p:txEl>
                                          </p:spTgt>
                                        </p:tgtEl>
                                      </p:cBhvr>
                                    </p:animEffect>
                                  </p:childTnLst>
                                </p:cTn>
                              </p:par>
                            </p:childTnLst>
                          </p:cTn>
                        </p:par>
                        <p:par>
                          <p:cTn id="20" fill="hold">
                            <p:stCondLst>
                              <p:cond delay="1000"/>
                            </p:stCondLst>
                            <p:childTnLst>
                              <p:par>
                                <p:cTn id="21" presetID="22" presetClass="entr" presetSubtype="4"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down)">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Wood Typ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TotalTime>
  <Words>1752</Words>
  <Application>Microsoft Office PowerPoint</Application>
  <PresentationFormat>Widescreen</PresentationFormat>
  <Paragraphs>213</Paragraphs>
  <Slides>27</Slides>
  <Notes>1</Notes>
  <HiddenSlides>0</HiddenSlides>
  <MMClips>1</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27</vt:i4>
      </vt:variant>
    </vt:vector>
  </HeadingPairs>
  <TitlesOfParts>
    <vt:vector size="37" baseType="lpstr">
      <vt:lpstr>Arial</vt:lpstr>
      <vt:lpstr>Calibri</vt:lpstr>
      <vt:lpstr>Roboto</vt:lpstr>
      <vt:lpstr>Rockwell</vt:lpstr>
      <vt:lpstr>Rockwell Condensed</vt:lpstr>
      <vt:lpstr>Rockwell Extra Bold</vt:lpstr>
      <vt:lpstr>Rubik</vt:lpstr>
      <vt:lpstr>Wingdings</vt:lpstr>
      <vt:lpstr>Wood Type</vt:lpstr>
      <vt:lpstr>Wood Type</vt:lpstr>
      <vt:lpstr>The Communication Process</vt:lpstr>
      <vt:lpstr>Goals</vt:lpstr>
      <vt:lpstr>Formal Vs Informal communication</vt:lpstr>
      <vt:lpstr>Managers Spend 2/3 of  their day Communicating</vt:lpstr>
      <vt:lpstr>How Managers Communicate</vt:lpstr>
      <vt:lpstr>What is meant by media</vt:lpstr>
      <vt:lpstr>Think about it:  You are working in a restaurant.  You have a new low-fat menu item that is not selling well.  What channel management decisions (media) would you make to increase sales on this product? </vt:lpstr>
      <vt:lpstr>Four Channels of Communication</vt:lpstr>
      <vt:lpstr>Oral Communication</vt:lpstr>
      <vt:lpstr>Oral Communication</vt:lpstr>
      <vt:lpstr>Written Communication</vt:lpstr>
      <vt:lpstr>Written Communication</vt:lpstr>
      <vt:lpstr>Google Assignment Discussion</vt:lpstr>
      <vt:lpstr>Google Classroom Assignment</vt:lpstr>
      <vt:lpstr>PowerPoint Presentation</vt:lpstr>
      <vt:lpstr>How to Write an Effective Communication</vt:lpstr>
      <vt:lpstr>Memo Format Assignment</vt:lpstr>
      <vt:lpstr>When to use emails</vt:lpstr>
      <vt:lpstr>When to use memos</vt:lpstr>
      <vt:lpstr>When to use letters</vt:lpstr>
      <vt:lpstr>Non-Verbal Communication</vt:lpstr>
      <vt:lpstr>Non-Verbal Communication</vt:lpstr>
      <vt:lpstr>PowerPoint Presentation</vt:lpstr>
      <vt:lpstr>PowerPoint Presentation</vt:lpstr>
      <vt:lpstr>Electronic Communication</vt:lpstr>
      <vt:lpstr>Electronic Communication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Communication Process</dc:title>
  <dc:creator>Cassie Vetter</dc:creator>
  <cp:lastModifiedBy>Cassie Vetter</cp:lastModifiedBy>
  <cp:revision>7</cp:revision>
  <dcterms:created xsi:type="dcterms:W3CDTF">2021-01-03T17:17:02Z</dcterms:created>
  <dcterms:modified xsi:type="dcterms:W3CDTF">2021-01-04T17:20:19Z</dcterms:modified>
</cp:coreProperties>
</file>